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6" autoAdjust="0"/>
    <p:restoredTop sz="94660"/>
  </p:normalViewPr>
  <p:slideViewPr>
    <p:cSldViewPr snapToGrid="0">
      <p:cViewPr>
        <p:scale>
          <a:sx n="25" d="100"/>
          <a:sy n="25" d="100"/>
        </p:scale>
        <p:origin x="104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ct.ca/-/media/Transition_to_Teaching_2020/2020T2TMainReportFREWEB.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oct.ca/-/media/Transition_to_Teaching_2020/2020T2TMainReportFREWEB.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oct.ca/"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oct.ca/-/media/Transition_to_Teaching_2020/2020T2TMainReportFREWEB.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oct.ca/"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teacher5etoiles.c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on.cpf.ca/en/1-concours-dart-oratoire-class-activit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ouensontils.ca/"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document/d/1Buih72oSRsIRcRo_u6yqjliY-UwsdmEvs25GSo-m3Ik/edit?usp=shar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document/d/1Buih72oSRsIRcRo_u6yqjliY-UwsdmEvs25GSo-m3Ik/edit?usp=shar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t>Notes:</a:t>
            </a:r>
            <a:endParaRPr sz="3200"/>
          </a:p>
          <a:p>
            <a:pPr defTabSz="914400">
              <a:lnSpc>
                <a:spcPct val="100000"/>
              </a:lnSpc>
              <a:defRPr sz="1200">
                <a:latin typeface="Arial"/>
                <a:ea typeface="Arial"/>
                <a:cs typeface="Arial"/>
                <a:sym typeface="Arial"/>
              </a:defRPr>
            </a:pPr>
            <a:r>
              <a:t>Légende des leçons ; La couleur des titres dans chaque diapo sert de légende pour identifier les objectifs d’apprentissage explorés dans l’activité ou la leçon de la diapo.</a:t>
            </a:r>
            <a:endParaRPr sz="3200"/>
          </a:p>
          <a:p>
            <a:pPr defTabSz="914400">
              <a:lnSpc>
                <a:spcPct val="90000"/>
              </a:lnSpc>
              <a:defRPr sz="1200" b="1">
                <a:solidFill>
                  <a:srgbClr val="1CACA5"/>
                </a:solidFill>
                <a:latin typeface="Arial"/>
                <a:ea typeface="Arial"/>
                <a:cs typeface="Arial"/>
                <a:sym typeface="Arial"/>
              </a:defRPr>
            </a:pPr>
            <a:r>
              <a:t>Il y a une section d’objectifs de couleur vert foncé;</a:t>
            </a:r>
            <a:r>
              <a:rPr b="0"/>
              <a:t> </a:t>
            </a:r>
            <a:r>
              <a:rPr b="0">
                <a:solidFill>
                  <a:srgbClr val="ED561B"/>
                </a:solidFill>
              </a:rPr>
              <a:t>une section de diapos avec titres en rouge clair</a:t>
            </a:r>
            <a:r>
              <a:rPr b="0">
                <a:solidFill>
                  <a:srgbClr val="FF0000"/>
                </a:solidFill>
              </a:rPr>
              <a:t>; </a:t>
            </a:r>
            <a:r>
              <a:rPr b="0">
                <a:solidFill>
                  <a:srgbClr val="2FDED5"/>
                </a:solidFill>
              </a:rPr>
              <a:t>une dernière section avec les titres en vert pale.</a:t>
            </a:r>
            <a:endParaRPr sz="3200">
              <a:solidFill>
                <a:srgbClr val="2FDED5"/>
              </a:solidFill>
            </a:endParaRPr>
          </a:p>
          <a:p>
            <a:pPr algn="ctr" defTabSz="914400">
              <a:lnSpc>
                <a:spcPct val="90000"/>
              </a:lnSpc>
              <a:defRPr sz="1200">
                <a:solidFill>
                  <a:srgbClr val="0FEDDE"/>
                </a:solidFill>
                <a:latin typeface="Arial"/>
                <a:ea typeface="Arial"/>
                <a:cs typeface="Arial"/>
                <a:sym typeface="Arial"/>
              </a:defRPr>
            </a:pPr>
            <a:endParaRPr sz="3200"/>
          </a:p>
          <a:p>
            <a:pPr defTabSz="914400">
              <a:lnSpc>
                <a:spcPct val="100000"/>
              </a:lnSpc>
              <a:defRPr sz="1100">
                <a:latin typeface="Arial"/>
                <a:ea typeface="Arial"/>
                <a:cs typeface="Arial"/>
                <a:sym typeface="Arial"/>
              </a:defRPr>
            </a:pPr>
            <a:r>
              <a:t>Les objectifs et intentions d’apprentissage donnés dans le présent diaporama sont ancrés dans les attentes du curriculum FLS, par exemple:</a:t>
            </a:r>
            <a:endParaRPr sz="2800"/>
          </a:p>
          <a:p>
            <a:pPr defTabSz="914400">
              <a:lnSpc>
                <a:spcPct val="100000"/>
              </a:lnSpc>
              <a:defRPr sz="1100">
                <a:latin typeface="Arial"/>
                <a:ea typeface="Arial"/>
                <a:cs typeface="Arial"/>
                <a:sym typeface="Arial"/>
              </a:defRPr>
            </a:pPr>
            <a:r>
              <a:t>A1.1 </a:t>
            </a:r>
            <a:r>
              <a:rPr b="1"/>
              <a:t>Using Listening Comprehension Strategies: </a:t>
            </a:r>
            <a:r>
              <a:t>identify a range of listening comprehension strategies and use them before, during, and after listening to understand oral French texts </a:t>
            </a:r>
            <a:endParaRPr sz="2800"/>
          </a:p>
          <a:p>
            <a:pPr defTabSz="914400">
              <a:lnSpc>
                <a:spcPct val="100000"/>
              </a:lnSpc>
              <a:defRPr sz="1100">
                <a:latin typeface="Arial"/>
                <a:ea typeface="Arial"/>
                <a:cs typeface="Arial"/>
                <a:sym typeface="Arial"/>
              </a:defRPr>
            </a:pPr>
            <a:r>
              <a:t>A1.2 </a:t>
            </a:r>
            <a:r>
              <a:rPr b="1"/>
              <a:t>Demonstrating Understanding: </a:t>
            </a:r>
            <a:r>
              <a:t>demonstrate an understanding of the purpose and meaning of oral French texts containing increasingly complex messages about everyday matters and matters of personal interest, with contextual and visual support </a:t>
            </a:r>
            <a:endParaRPr sz="2800"/>
          </a:p>
          <a:p>
            <a:pPr defTabSz="914400">
              <a:lnSpc>
                <a:spcPct val="100000"/>
              </a:lnSpc>
              <a:defRPr sz="1100" b="1">
                <a:latin typeface="Arial"/>
                <a:ea typeface="Arial"/>
                <a:cs typeface="Arial"/>
                <a:sym typeface="Arial"/>
              </a:defRPr>
            </a:pPr>
            <a:r>
              <a:t>C1.4 Developing Vocabulary: </a:t>
            </a:r>
            <a:r>
              <a:rPr b="0"/>
              <a:t>use a variety of vocabulary-acquisition strategies before, during, and after reading to determine or confirm the meaning of new, unfamiliar, or recently learned words </a:t>
            </a:r>
            <a:endParaRPr sz="2800"/>
          </a:p>
          <a:p>
            <a:pPr defTabSz="914400">
              <a:lnSpc>
                <a:spcPct val="100000"/>
              </a:lnSpc>
              <a:defRPr sz="1100">
                <a:latin typeface="Arial"/>
                <a:ea typeface="Arial"/>
                <a:cs typeface="Arial"/>
                <a:sym typeface="Arial"/>
              </a:defRPr>
            </a:pPr>
            <a:endParaRPr sz="2800"/>
          </a:p>
          <a:p>
            <a:pPr defTabSz="914400">
              <a:lnSpc>
                <a:spcPct val="100000"/>
              </a:lnSpc>
              <a:defRPr sz="1200">
                <a:latin typeface="Arial"/>
                <a:ea typeface="Arial"/>
                <a:cs typeface="Arial"/>
                <a:sym typeface="Arial"/>
              </a:defRPr>
            </a:pPr>
            <a:r>
              <a:t>Et les attentes du curriculum d’études de carrières : </a:t>
            </a:r>
            <a:br/>
            <a:r>
              <a:rPr b="1"/>
              <a:t>A1. Skills, Strategies, and Habits That Contribute to Success :</a:t>
            </a:r>
            <a:r>
              <a:t>demonstrate an understanding of the skills, strategies, and habits that can contribute to success in the pursuit of educational and career</a:t>
            </a:r>
            <a:br/>
            <a:r>
              <a:rPr b="1"/>
              <a:t>B1. Exploring Work Trends and the Importance of Transferable Skills</a:t>
            </a:r>
            <a:br>
              <a:rPr b="1"/>
            </a:br>
            <a:r>
              <a:t>demonstrate an understanding, based on research, of a variety of local and global trends related to work and employment,</a:t>
            </a:r>
            <a:br/>
            <a:r>
              <a:rPr b="1"/>
              <a:t>B2. Preparing for Future Opportunities : </a:t>
            </a:r>
            <a:r>
              <a:t>develop a personal profile based on an exploration of their interests, values, skills, strengths, and needs,</a:t>
            </a:r>
            <a:endParaRPr sz="3200"/>
          </a:p>
          <a:p>
            <a:pPr defTabSz="914400">
              <a:lnSpc>
                <a:spcPct val="115000"/>
              </a:lnSpc>
              <a:spcBef>
                <a:spcPts val="3300"/>
              </a:spcBef>
              <a:defRPr sz="1300">
                <a:solidFill>
                  <a:srgbClr val="A25055"/>
                </a:solidFill>
                <a:latin typeface="Arial"/>
                <a:ea typeface="Arial"/>
                <a:cs typeface="Arial"/>
                <a:sym typeface="Arial"/>
              </a:defRPr>
            </a:pPr>
            <a:endParaRPr sz="3400"/>
          </a:p>
          <a:p>
            <a:pPr defTabSz="914400">
              <a:lnSpc>
                <a:spcPct val="100000"/>
              </a:lnSpc>
              <a:spcBef>
                <a:spcPts val="3300"/>
              </a:spcBef>
              <a:defRPr sz="1100">
                <a:latin typeface="Arial"/>
                <a:ea typeface="Arial"/>
                <a:cs typeface="Arial"/>
                <a:sym typeface="Arial"/>
              </a:defRPr>
            </a:pPr>
            <a:endParaRPr sz="2800"/>
          </a:p>
          <a:p>
            <a:pPr defTabSz="914400">
              <a:lnSpc>
                <a:spcPct val="100000"/>
              </a:lnSpc>
              <a:defRPr sz="1100">
                <a:latin typeface="Arial"/>
                <a:ea typeface="Arial"/>
                <a:cs typeface="Arial"/>
                <a:sym typeface="Arial"/>
              </a:defRPr>
            </a:pPr>
            <a:endParaRPr sz="2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t>Notes:</a:t>
            </a:r>
            <a:endParaRPr sz="3200"/>
          </a:p>
          <a:p>
            <a:pPr defTabSz="914400">
              <a:lnSpc>
                <a:spcPct val="100000"/>
              </a:lnSpc>
              <a:defRPr sz="1200">
                <a:latin typeface="Arial"/>
                <a:ea typeface="Arial"/>
                <a:cs typeface="Arial"/>
                <a:sym typeface="Arial"/>
              </a:defRPr>
            </a:pPr>
            <a:r>
              <a:t>On exerce la numératie et les compétences en français pour analyser les données.</a:t>
            </a:r>
            <a:endParaRPr sz="3200"/>
          </a:p>
          <a:p>
            <a:pPr defTabSz="914400">
              <a:lnSpc>
                <a:spcPct val="100000"/>
              </a:lnSpc>
              <a:defRPr sz="1200">
                <a:latin typeface="Arial"/>
                <a:ea typeface="Arial"/>
                <a:cs typeface="Arial"/>
                <a:sym typeface="Arial"/>
              </a:defRPr>
            </a:pPr>
            <a:r>
              <a:t>Expliquez aux élèves la source des tableaux qu’ils vont analyser et le contexte du document dans le lien. Partagez le lien </a:t>
            </a:r>
            <a:r>
              <a:rPr i="1" u="sng">
                <a:solidFill>
                  <a:srgbClr val="0563C1"/>
                </a:solidFill>
                <a:uFill>
                  <a:solidFill>
                    <a:srgbClr val="0563C1"/>
                  </a:solidFill>
                </a:uFill>
                <a:latin typeface="Calibri"/>
                <a:ea typeface="Calibri"/>
                <a:cs typeface="Calibri"/>
                <a:sym typeface="Calibri"/>
                <a:hlinkClick r:id="rId3"/>
              </a:rPr>
              <a:t>Transition à l’enseignement</a:t>
            </a:r>
            <a:r>
              <a:rPr sz="6000">
                <a:latin typeface="Calibri"/>
                <a:ea typeface="Calibri"/>
                <a:cs typeface="Calibri"/>
                <a:sym typeface="Calibri"/>
              </a:rPr>
              <a:t> </a:t>
            </a:r>
            <a:r>
              <a:t>avec les élèves afin qu’ils puissent y puiser du vocabulaire et de plus amples détails au sujet des données dans les tableaux pour compléter les prochaines activités.</a:t>
            </a:r>
            <a:endParaRPr sz="3200"/>
          </a:p>
          <a:p>
            <a:pPr defTabSz="914400">
              <a:lnSpc>
                <a:spcPct val="100000"/>
              </a:lnSpc>
              <a:defRPr sz="1200">
                <a:latin typeface="Arial"/>
                <a:ea typeface="Arial"/>
                <a:cs typeface="Arial"/>
                <a:sym typeface="Arial"/>
              </a:defRPr>
            </a:pPr>
            <a:r>
              <a:t>Suggestion: développez un tableau de vocabulaire relié à l’analyse de données. (par exemple; les statistiques, le pourcentage, les tendances, un patron, un tableau, une figure, analyser, comparer, comparatif, contraster, les données, etc.)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Voici des suggestions de questions générales que vous pourriez poser pour tous les tableaux graphiques dans la série de diapos de cette section.</a:t>
            </a:r>
            <a:endParaRPr sz="2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a:latin typeface="Arial"/>
                <a:ea typeface="Arial"/>
                <a:cs typeface="Arial"/>
                <a:sym typeface="Arial"/>
              </a:defRPr>
            </a:pPr>
            <a:r>
              <a:t>Des questions ciblées pour le tableau de diapo no 18.</a:t>
            </a:r>
            <a:endParaRPr sz="2800"/>
          </a:p>
          <a:p>
            <a:pPr defTabSz="914400">
              <a:lnSpc>
                <a:spcPct val="100000"/>
              </a:lnSpc>
              <a:defRPr sz="1100">
                <a:latin typeface="Arial"/>
                <a:ea typeface="Arial"/>
                <a:cs typeface="Arial"/>
                <a:sym typeface="Arial"/>
              </a:defRPr>
            </a:pPr>
            <a:r>
              <a:t>Choix 1: Vous pouvez mettre les élèves en groupes de deux pour explorer les tableaux de statistiques et répondre/analyser les données pour ensuite partager leurs résultats.</a:t>
            </a:r>
            <a:endParaRPr sz="2800"/>
          </a:p>
          <a:p>
            <a:pPr defTabSz="914400">
              <a:lnSpc>
                <a:spcPct val="100000"/>
              </a:lnSpc>
              <a:defRPr sz="1100">
                <a:latin typeface="Arial"/>
                <a:ea typeface="Arial"/>
                <a:cs typeface="Arial"/>
                <a:sym typeface="Arial"/>
              </a:defRPr>
            </a:pPr>
            <a:r>
              <a:t>Choix 2: Vous pouvez copier les questions et les tableaux et créer un travail indépendant pour les élèves dans lequel ils peuvent enregistrer leur interprétation, à la manière d’un journaliste qui fait un reportage sur l’état de la carrière en enseignement de FLS.  </a:t>
            </a:r>
            <a:endParaRPr sz="2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defTabSz="914400">
              <a:lnSpc>
                <a:spcPct val="107916"/>
              </a:lnSpc>
              <a:defRPr sz="1200">
                <a:solidFill>
                  <a:srgbClr val="091820"/>
                </a:solidFill>
                <a:latin typeface="Arial"/>
                <a:ea typeface="Arial"/>
                <a:cs typeface="Arial"/>
                <a:sym typeface="Arial"/>
              </a:defRPr>
            </a:pPr>
            <a:r>
              <a:t>Notes:</a:t>
            </a:r>
            <a:endParaRPr sz="3200"/>
          </a:p>
          <a:p>
            <a:pPr defTabSz="914400">
              <a:lnSpc>
                <a:spcPct val="107916"/>
              </a:lnSpc>
              <a:defRPr sz="1200">
                <a:solidFill>
                  <a:srgbClr val="091820"/>
                </a:solidFill>
                <a:latin typeface="Arial"/>
                <a:ea typeface="Arial"/>
                <a:cs typeface="Arial"/>
                <a:sym typeface="Arial"/>
              </a:defRPr>
            </a:pPr>
            <a:r>
              <a:t>Questions tirées du plan de leçon et qui se trouve sur la diapo antérieure. </a:t>
            </a:r>
            <a:br/>
            <a:r>
              <a:t>Selon vous, quel serait le taux de chômage actuel des enseignant</a:t>
            </a:r>
            <a:r>
              <a:rPr>
                <a:solidFill>
                  <a:srgbClr val="000000"/>
                </a:solidFill>
              </a:rPr>
              <a:t>·</a:t>
            </a:r>
            <a:r>
              <a:t>e</a:t>
            </a:r>
            <a:r>
              <a:rPr>
                <a:solidFill>
                  <a:srgbClr val="000000"/>
                </a:solidFill>
              </a:rPr>
              <a:t>·</a:t>
            </a:r>
            <a:r>
              <a:t>s cette année, sur la base des données de ce graphique ? </a:t>
            </a:r>
            <a:endParaRPr sz="3200"/>
          </a:p>
          <a:p>
            <a:pPr defTabSz="914400">
              <a:lnSpc>
                <a:spcPct val="107916"/>
              </a:lnSpc>
              <a:defRPr sz="1200">
                <a:solidFill>
                  <a:srgbClr val="091820"/>
                </a:solidFill>
                <a:latin typeface="Arial"/>
                <a:ea typeface="Arial"/>
                <a:cs typeface="Arial"/>
                <a:sym typeface="Arial"/>
              </a:defRPr>
            </a:pPr>
            <a:r>
              <a:t>Il montrerait ou descendrait? Explique ton raisonnement.</a:t>
            </a:r>
            <a:endParaRPr sz="3200"/>
          </a:p>
          <a:p>
            <a:pPr defTabSz="914400">
              <a:lnSpc>
                <a:spcPct val="107916"/>
              </a:lnSpc>
              <a:defRPr sz="1200" b="1">
                <a:solidFill>
                  <a:srgbClr val="091820"/>
                </a:solidFill>
                <a:latin typeface="Arial"/>
                <a:ea typeface="Arial"/>
                <a:cs typeface="Arial"/>
                <a:sym typeface="Arial"/>
              </a:defRPr>
            </a:pPr>
            <a:endParaRPr sz="3200"/>
          </a:p>
          <a:p>
            <a:pPr defTabSz="914400">
              <a:lnSpc>
                <a:spcPct val="107916"/>
              </a:lnSpc>
              <a:defRPr sz="1200" b="1">
                <a:solidFill>
                  <a:srgbClr val="091820"/>
                </a:solidFill>
                <a:latin typeface="Arial"/>
                <a:ea typeface="Arial"/>
                <a:cs typeface="Arial"/>
                <a:sym typeface="Arial"/>
              </a:defRPr>
            </a:pPr>
            <a:r>
              <a:t>Réponses possibles:</a:t>
            </a:r>
            <a:endParaRPr sz="3200"/>
          </a:p>
          <a:p>
            <a:pPr marL="457200" indent="-304800" defTabSz="914400">
              <a:lnSpc>
                <a:spcPct val="107916"/>
              </a:lnSpc>
              <a:buClr>
                <a:srgbClr val="091820"/>
              </a:buClr>
              <a:buSzPts val="1200"/>
              <a:buFont typeface="Arial"/>
              <a:buChar char="●"/>
              <a:defRPr sz="1200">
                <a:solidFill>
                  <a:srgbClr val="091820"/>
                </a:solidFill>
                <a:latin typeface="Arial"/>
                <a:ea typeface="Arial"/>
                <a:cs typeface="Arial"/>
                <a:sym typeface="Arial"/>
              </a:defRPr>
            </a:pPr>
            <a:r>
              <a:t>La tendance montre que ceux qualifié en FSL sont en grande demande et le taux de chômage continuerait à 0 %.</a:t>
            </a:r>
            <a:endParaRPr sz="3200"/>
          </a:p>
          <a:p>
            <a:pPr marL="457200" indent="-304800" defTabSz="914400">
              <a:lnSpc>
                <a:spcPct val="107916"/>
              </a:lnSpc>
              <a:buClr>
                <a:srgbClr val="091820"/>
              </a:buClr>
              <a:buSzPts val="1200"/>
              <a:buFont typeface="Arial"/>
              <a:buChar char="●"/>
              <a:defRPr sz="1200">
                <a:solidFill>
                  <a:srgbClr val="091820"/>
                </a:solidFill>
                <a:latin typeface="Arial"/>
                <a:ea typeface="Arial"/>
                <a:cs typeface="Arial"/>
                <a:sym typeface="Arial"/>
              </a:defRPr>
            </a:pPr>
            <a:r>
              <a:t>Les enseignants anglophones ont un taux de chômage plus élevé que ceux en FLS.</a:t>
            </a:r>
            <a:endParaRPr sz="3200"/>
          </a:p>
          <a:p>
            <a:pPr marL="457200" indent="-304800" defTabSz="914400">
              <a:lnSpc>
                <a:spcPct val="107916"/>
              </a:lnSpc>
              <a:buClr>
                <a:srgbClr val="091820"/>
              </a:buClr>
              <a:buSzPts val="1200"/>
              <a:buFont typeface="Calibri"/>
              <a:buChar char="●"/>
              <a:defRPr sz="1200">
                <a:solidFill>
                  <a:srgbClr val="091820"/>
                </a:solidFill>
                <a:latin typeface="Calibri"/>
                <a:ea typeface="Calibri"/>
                <a:cs typeface="Calibri"/>
                <a:sym typeface="Calibri"/>
              </a:defRPr>
            </a:pPr>
            <a:r>
              <a:t>Le taux de chômage pour les enseignants dans le programme en français est semblable à celui de ceux en FLS.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Les questions dans cette diapo sont alignées avec le tableau de la diapo 18.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b="1">
                <a:latin typeface="Arial"/>
                <a:ea typeface="Arial"/>
                <a:cs typeface="Arial"/>
                <a:sym typeface="Arial"/>
              </a:defRPr>
            </a:pPr>
            <a:r>
              <a:t>Questions ciblées:</a:t>
            </a:r>
            <a:endParaRPr sz="2800"/>
          </a:p>
          <a:p>
            <a:pPr defTabSz="914400">
              <a:lnSpc>
                <a:spcPct val="100000"/>
              </a:lnSpc>
              <a:defRPr sz="1100">
                <a:latin typeface="Arial"/>
                <a:ea typeface="Arial"/>
                <a:cs typeface="Arial"/>
                <a:sym typeface="Arial"/>
              </a:defRPr>
            </a:pPr>
            <a:r>
              <a:t>En quelle année est-ce que le chômage est le plus élevé?</a:t>
            </a:r>
            <a:endParaRPr sz="2800"/>
          </a:p>
          <a:p>
            <a:pPr defTabSz="914400">
              <a:lnSpc>
                <a:spcPct val="100000"/>
              </a:lnSpc>
              <a:defRPr sz="1100">
                <a:latin typeface="Arial"/>
                <a:ea typeface="Arial"/>
                <a:cs typeface="Arial"/>
                <a:sym typeface="Arial"/>
              </a:defRPr>
            </a:pPr>
            <a:r>
              <a:t>Comparez les années du tableau: en quelles années le taux de chômage est-il semblable? Et le taux de plein emploi?</a:t>
            </a:r>
            <a:endParaRPr sz="2800"/>
          </a:p>
          <a:p>
            <a:pPr defTabSz="914400">
              <a:lnSpc>
                <a:spcPct val="100000"/>
              </a:lnSpc>
              <a:defRPr sz="1100">
                <a:latin typeface="Arial"/>
                <a:ea typeface="Arial"/>
                <a:cs typeface="Arial"/>
                <a:sym typeface="Arial"/>
              </a:defRPr>
            </a:pPr>
            <a:r>
              <a:t>Quel est le lien entre le taux de chomâge (ligne bleue) et le taux d’emploi à temps plein (ligne jaune)?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Questions sur cette diapo sont reliées au tableau de la diapo no 20.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b="1">
                <a:latin typeface="Arial"/>
                <a:ea typeface="Arial"/>
                <a:cs typeface="Arial"/>
                <a:sym typeface="Arial"/>
              </a:defRPr>
            </a:pPr>
            <a:r>
              <a:t>Questions ciblées:</a:t>
            </a:r>
            <a:endParaRPr sz="2800"/>
          </a:p>
          <a:p>
            <a:pPr marL="457200" indent="-298450" defTabSz="914400">
              <a:lnSpc>
                <a:spcPct val="100000"/>
              </a:lnSpc>
              <a:buClr>
                <a:srgbClr val="000000"/>
              </a:buClr>
              <a:buSzPts val="1100"/>
              <a:buFont typeface="Arial"/>
              <a:buChar char="●"/>
              <a:defRPr sz="1100">
                <a:latin typeface="Arial"/>
                <a:ea typeface="Arial"/>
                <a:cs typeface="Arial"/>
                <a:sym typeface="Arial"/>
              </a:defRPr>
            </a:pPr>
            <a:r>
              <a:t>Dans quelles régions est-il préférable de commencer sa carrière pour atteindre un poste permanent?</a:t>
            </a:r>
            <a:endParaRPr sz="2800"/>
          </a:p>
          <a:p>
            <a:pPr marL="457200" indent="-298450" defTabSz="914400">
              <a:lnSpc>
                <a:spcPct val="100000"/>
              </a:lnSpc>
              <a:buClr>
                <a:srgbClr val="000000"/>
              </a:buClr>
              <a:buSzPts val="1100"/>
              <a:buFont typeface="Arial"/>
              <a:buChar char="●"/>
              <a:defRPr sz="1100">
                <a:latin typeface="Arial"/>
                <a:ea typeface="Arial"/>
                <a:cs typeface="Arial"/>
                <a:sym typeface="Arial"/>
              </a:defRPr>
            </a:pPr>
            <a:r>
              <a:t>Dans quelle région voudriez-vous tenter votre 1re année de carrière en enseignement? Quels autres facteurs viendraient influencer votre choix de région d’emploi?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a:latin typeface="Arial"/>
                <a:ea typeface="Arial"/>
                <a:cs typeface="Arial"/>
                <a:sym typeface="Arial"/>
              </a:defRPr>
            </a:pPr>
            <a:r>
              <a:t>En explorant le tableau sur la diapo 24, encouragez les élèves à faire une recherche pour définir les différents types d’emploi en enseignement.  Vous pouvez référer les élèves au document </a:t>
            </a:r>
            <a:r>
              <a:rPr sz="3200">
                <a:latin typeface="Calibri"/>
                <a:ea typeface="Calibri"/>
                <a:cs typeface="Calibri"/>
                <a:sym typeface="Calibri"/>
              </a:rPr>
              <a:t> </a:t>
            </a:r>
            <a:r>
              <a:rPr sz="3200" i="1" u="sng">
                <a:solidFill>
                  <a:srgbClr val="0563C1"/>
                </a:solidFill>
                <a:uFill>
                  <a:solidFill>
                    <a:srgbClr val="0563C1"/>
                  </a:solidFill>
                </a:uFill>
                <a:latin typeface="Calibri"/>
                <a:ea typeface="Calibri"/>
                <a:cs typeface="Calibri"/>
                <a:sym typeface="Calibri"/>
                <a:hlinkClick r:id="rId3"/>
              </a:rPr>
              <a:t>Transition à l’enseignement</a:t>
            </a:r>
            <a:r>
              <a:rPr sz="3200">
                <a:latin typeface="Calibri"/>
                <a:ea typeface="Calibri"/>
                <a:cs typeface="Calibri"/>
                <a:sym typeface="Calibri"/>
              </a:rPr>
              <a:t> et le site </a:t>
            </a:r>
            <a:r>
              <a:rPr sz="3200" u="sng">
                <a:solidFill>
                  <a:srgbClr val="0563C1"/>
                </a:solidFill>
                <a:uFill>
                  <a:solidFill>
                    <a:srgbClr val="0563C1"/>
                  </a:solidFill>
                </a:uFill>
                <a:latin typeface="Calibri"/>
                <a:ea typeface="Calibri"/>
                <a:cs typeface="Calibri"/>
                <a:sym typeface="Calibri"/>
                <a:hlinkClick r:id="rId4"/>
              </a:rPr>
              <a:t>Ontario College of Teachers. </a:t>
            </a:r>
            <a:endParaRPr sz="3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Encouragez les élèves à faire une recherche pour définir les différents types d’emploi en enseignement.  Vous pouvez référer les élèves au document </a:t>
            </a:r>
            <a:r>
              <a:rPr sz="3200">
                <a:latin typeface="Calibri"/>
                <a:ea typeface="Calibri"/>
                <a:cs typeface="Calibri"/>
                <a:sym typeface="Calibri"/>
              </a:rPr>
              <a:t> </a:t>
            </a:r>
            <a:r>
              <a:rPr sz="3200" i="1" u="sng">
                <a:solidFill>
                  <a:srgbClr val="0563C1"/>
                </a:solidFill>
                <a:uFill>
                  <a:solidFill>
                    <a:srgbClr val="0563C1"/>
                  </a:solidFill>
                </a:uFill>
                <a:latin typeface="Calibri"/>
                <a:ea typeface="Calibri"/>
                <a:cs typeface="Calibri"/>
                <a:sym typeface="Calibri"/>
                <a:hlinkClick r:id="rId3"/>
              </a:rPr>
              <a:t>Transition à l’enseignement</a:t>
            </a:r>
            <a:r>
              <a:rPr sz="3200">
                <a:latin typeface="Calibri"/>
                <a:ea typeface="Calibri"/>
                <a:cs typeface="Calibri"/>
                <a:sym typeface="Calibri"/>
              </a:rPr>
              <a:t> et le site </a:t>
            </a:r>
            <a:r>
              <a:rPr sz="3200" u="sng">
                <a:solidFill>
                  <a:srgbClr val="0563C1"/>
                </a:solidFill>
                <a:uFill>
                  <a:solidFill>
                    <a:srgbClr val="0563C1"/>
                  </a:solidFill>
                </a:uFill>
                <a:latin typeface="Calibri"/>
                <a:ea typeface="Calibri"/>
                <a:cs typeface="Calibri"/>
                <a:sym typeface="Calibri"/>
                <a:hlinkClick r:id="rId4"/>
              </a:rPr>
              <a:t>Ontario College of Teachers. </a:t>
            </a:r>
            <a:endParaRPr sz="3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Les objectifs sur cette diapo touchent aux activités reliées aux diapos No 6-13.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381000" y="685800"/>
            <a:ext cx="6096000" cy="3429000"/>
          </a:xfrm>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b="1">
                <a:latin typeface="Arial"/>
                <a:ea typeface="Arial"/>
                <a:cs typeface="Arial"/>
                <a:sym typeface="Arial"/>
              </a:defRPr>
            </a:pPr>
            <a:r>
              <a:t>Cibler l’exploration de la ressource Frenchstreet.ca</a:t>
            </a:r>
            <a:endParaRPr sz="2800"/>
          </a:p>
          <a:p>
            <a:pPr defTabSz="914400">
              <a:lnSpc>
                <a:spcPct val="100000"/>
              </a:lnSpc>
              <a:defRPr sz="1100">
                <a:latin typeface="Arial"/>
                <a:ea typeface="Arial"/>
                <a:cs typeface="Arial"/>
                <a:sym typeface="Arial"/>
              </a:defRPr>
            </a:pPr>
            <a:r>
              <a:t>Questions à poser sur la diapo</a:t>
            </a:r>
            <a:endParaRPr sz="2800"/>
          </a:p>
          <a:p>
            <a:pPr defTabSz="914400">
              <a:lnSpc>
                <a:spcPct val="100000"/>
              </a:lnSpc>
              <a:defRPr sz="1100">
                <a:latin typeface="Arial"/>
                <a:ea typeface="Arial"/>
                <a:cs typeface="Arial"/>
                <a:sym typeface="Arial"/>
              </a:defRPr>
            </a:pPr>
            <a:r>
              <a:t>Choix 1: partage de réponses en groupe ou dans la classe</a:t>
            </a:r>
            <a:endParaRPr sz="2800"/>
          </a:p>
          <a:p>
            <a:pPr defTabSz="914400">
              <a:lnSpc>
                <a:spcPct val="100000"/>
              </a:lnSpc>
              <a:defRPr sz="1100">
                <a:latin typeface="Arial"/>
                <a:ea typeface="Arial"/>
                <a:cs typeface="Arial"/>
                <a:sym typeface="Arial"/>
              </a:defRPr>
            </a:pPr>
            <a:r>
              <a:t>Choix 2: copier les questions, développer une page de réponses écrites à recueillir</a:t>
            </a:r>
            <a:endParaRPr sz="2800"/>
          </a:p>
          <a:p>
            <a:pPr defTabSz="914400">
              <a:lnSpc>
                <a:spcPct val="100000"/>
              </a:lnSpc>
              <a:defRPr sz="1100">
                <a:latin typeface="Arial"/>
                <a:ea typeface="Arial"/>
                <a:cs typeface="Arial"/>
                <a:sym typeface="Arial"/>
              </a:defRPr>
            </a:pPr>
            <a:r>
              <a:t>Choix 3: créer un tableau virtuel pour recueillir toutes leurs réponses dans un tableau (avec un outil comme Padlet.com par exemple). Développer un tableau des réponses collectives. Partager sur les médias sociaux et faire un ‘tag’ @CPFontario</a:t>
            </a:r>
            <a:endParaRPr sz="2800"/>
          </a:p>
          <a:p>
            <a:pPr defTabSz="914400">
              <a:lnSpc>
                <a:spcPct val="100000"/>
              </a:lnSpc>
              <a:defRPr sz="1100">
                <a:latin typeface="Arial"/>
                <a:ea typeface="Arial"/>
                <a:cs typeface="Arial"/>
                <a:sym typeface="Arial"/>
              </a:defRPr>
            </a:pPr>
            <a:endParaRPr sz="2800"/>
          </a:p>
          <a:p>
            <a:pPr defTabSz="914400">
              <a:lnSpc>
                <a:spcPct val="100000"/>
              </a:lnSpc>
              <a:defRPr sz="1100" b="1">
                <a:latin typeface="Arial"/>
                <a:ea typeface="Arial"/>
                <a:cs typeface="Arial"/>
                <a:sym typeface="Arial"/>
              </a:defRPr>
            </a:pPr>
            <a:r>
              <a:t>Suggestions d’activités additionnelles (production écrite ou réponse à l’oral)</a:t>
            </a:r>
            <a:endParaRPr sz="2800"/>
          </a:p>
          <a:p>
            <a:pPr defTabSz="914400">
              <a:lnSpc>
                <a:spcPct val="100000"/>
              </a:lnSpc>
              <a:defRPr sz="1200">
                <a:latin typeface="Arial"/>
                <a:ea typeface="Arial"/>
                <a:cs typeface="Arial"/>
                <a:sym typeface="Arial"/>
              </a:defRPr>
            </a:pPr>
            <a:r>
              <a:t>Choisissez une ressource dans le site et rédigez une brève description de la façon dont vous utiliseriez cette ressource pour aider quelqu’un à apprendre le français.</a:t>
            </a:r>
            <a:endParaRPr sz="2800"/>
          </a:p>
          <a:p>
            <a:pPr defTabSz="914400">
              <a:lnSpc>
                <a:spcPct val="90000"/>
              </a:lnSpc>
              <a:spcBef>
                <a:spcPts val="800"/>
              </a:spcBef>
              <a:defRPr sz="1200">
                <a:latin typeface="Arial"/>
                <a:ea typeface="Arial"/>
                <a:cs typeface="Arial"/>
                <a:sym typeface="Arial"/>
              </a:defRPr>
            </a:pPr>
            <a:r>
              <a:t>Décris comment tu peux apprendre de cette ressource (souligne au moins trois détails).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a:latin typeface="Arial"/>
                <a:ea typeface="Arial"/>
                <a:cs typeface="Arial"/>
                <a:sym typeface="Arial"/>
              </a:defRPr>
            </a:pPr>
            <a:r>
              <a:t>Proposez cette question comme occasion de développer le vocabulaire pour parler de l’apprentissage du FLS au centre de la culture.</a:t>
            </a:r>
            <a:endParaRPr sz="2800"/>
          </a:p>
          <a:p>
            <a:pPr defTabSz="914400">
              <a:lnSpc>
                <a:spcPct val="100000"/>
              </a:lnSpc>
              <a:defRPr sz="1100">
                <a:latin typeface="Arial"/>
                <a:ea typeface="Arial"/>
                <a:cs typeface="Arial"/>
                <a:sym typeface="Arial"/>
              </a:defRPr>
            </a:pPr>
            <a:r>
              <a:t> Développez un tableau de vocabulaire en commun, pour répondre à cette question en préparation pour la prochaine diapo.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Après l’exploration de French Street et de d’autres ressources culturelles dans le site Sayoui.ca</a:t>
            </a:r>
            <a:endParaRPr sz="2800"/>
          </a:p>
          <a:p>
            <a:pPr defTabSz="914400">
              <a:lnSpc>
                <a:spcPct val="100000"/>
              </a:lnSpc>
              <a:defRPr sz="1100">
                <a:latin typeface="Arial"/>
                <a:ea typeface="Arial"/>
                <a:cs typeface="Arial"/>
                <a:sym typeface="Arial"/>
              </a:defRPr>
            </a:pPr>
            <a:r>
              <a:t>Proposez un exposé écrit ou un enregistrement de leur réponse à cette question. </a:t>
            </a:r>
            <a:endParaRPr sz="2800"/>
          </a:p>
          <a:p>
            <a:pPr defTabSz="914400">
              <a:lnSpc>
                <a:spcPct val="100000"/>
              </a:lnSpc>
              <a:defRPr sz="1100">
                <a:latin typeface="Arial"/>
                <a:ea typeface="Arial"/>
                <a:cs typeface="Arial"/>
                <a:sym typeface="Arial"/>
              </a:defRPr>
            </a:pPr>
            <a:r>
              <a:t>Demandez aux élèves de développer une liste de suggestions pour améliorer l’apprentissage des cultures de langue française. Ils peuvent créer une affiche pour en faire la promotion qu’ils peuvent afficher dans les classes de FLS de l’école.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t>Notes: site </a:t>
            </a:r>
            <a:r>
              <a:rPr u="sng">
                <a:solidFill>
                  <a:srgbClr val="0563C1"/>
                </a:solidFill>
                <a:uFill>
                  <a:solidFill>
                    <a:srgbClr val="0563C1"/>
                  </a:solidFill>
                </a:uFill>
                <a:hlinkClick r:id="rId3"/>
              </a:rPr>
              <a:t>Aperçu d'une classe</a:t>
            </a:r>
            <a:endParaRPr sz="3200"/>
          </a:p>
          <a:p>
            <a:pPr defTabSz="914400">
              <a:lnSpc>
                <a:spcPct val="90000"/>
              </a:lnSpc>
              <a:defRPr sz="1200">
                <a:latin typeface="Arial"/>
                <a:ea typeface="Arial"/>
                <a:cs typeface="Arial"/>
                <a:sym typeface="Arial"/>
              </a:defRPr>
            </a:pPr>
            <a:r>
              <a:t>Activité d’écoute, de compréhension de l’oral</a:t>
            </a:r>
            <a:endParaRPr sz="2800"/>
          </a:p>
          <a:p>
            <a:pPr defTabSz="914400">
              <a:lnSpc>
                <a:spcPct val="90000"/>
              </a:lnSpc>
              <a:defRPr sz="1200">
                <a:latin typeface="Arial"/>
                <a:ea typeface="Arial"/>
                <a:cs typeface="Arial"/>
                <a:sym typeface="Arial"/>
              </a:defRPr>
            </a:pPr>
            <a:endParaRPr sz="3200"/>
          </a:p>
          <a:p>
            <a:pPr defTabSz="914400">
              <a:lnSpc>
                <a:spcPct val="100000"/>
              </a:lnSpc>
              <a:defRPr sz="1200">
                <a:latin typeface="Arial"/>
                <a:ea typeface="Arial"/>
                <a:cs typeface="Arial"/>
                <a:sym typeface="Arial"/>
              </a:defRPr>
            </a:pPr>
            <a:r>
              <a:t>Dépendant du niveau de vos élèves, explorer les stratégies d’écoute proposées pour explorer la compréhension de l’oral de la vidéo proposée ou choisissez d’autres vidéos du site.</a:t>
            </a:r>
            <a:br/>
            <a:r>
              <a:rPr b="1"/>
              <a:t>Choix 1:</a:t>
            </a:r>
            <a:r>
              <a:t> Première écoute: </a:t>
            </a:r>
            <a:endParaRPr sz="2800"/>
          </a:p>
          <a:p>
            <a:pPr defTabSz="914400">
              <a:lnSpc>
                <a:spcPct val="100000"/>
              </a:lnSpc>
              <a:defRPr sz="1200">
                <a:latin typeface="Arial"/>
                <a:ea typeface="Arial"/>
                <a:cs typeface="Arial"/>
                <a:sym typeface="Arial"/>
              </a:defRPr>
            </a:pPr>
            <a:r>
              <a:t>Notez cinq mots que vous avez entendus.</a:t>
            </a:r>
            <a:endParaRPr sz="2800"/>
          </a:p>
          <a:p>
            <a:pPr defTabSz="914400">
              <a:lnSpc>
                <a:spcPct val="100000"/>
              </a:lnSpc>
              <a:defRPr sz="1200">
                <a:latin typeface="Arial"/>
                <a:ea typeface="Arial"/>
                <a:cs typeface="Arial"/>
                <a:sym typeface="Arial"/>
              </a:defRPr>
            </a:pPr>
            <a:r>
              <a:t>Deuxième écoute: </a:t>
            </a:r>
            <a:endParaRPr sz="2800"/>
          </a:p>
          <a:p>
            <a:pPr defTabSz="914400">
              <a:lnSpc>
                <a:spcPct val="100000"/>
              </a:lnSpc>
              <a:defRPr sz="1200">
                <a:latin typeface="Arial"/>
                <a:ea typeface="Arial"/>
                <a:cs typeface="Arial"/>
                <a:sym typeface="Arial"/>
              </a:defRPr>
            </a:pPr>
            <a:r>
              <a:t>Diviser la classe en groupe; chaque groupe identifie des mots de différentes natures (ex: des noms, des verbes, des adjectifs ou adverbe)</a:t>
            </a:r>
            <a:endParaRPr sz="2800"/>
          </a:p>
          <a:p>
            <a:pPr defTabSz="914400">
              <a:lnSpc>
                <a:spcPct val="100000"/>
              </a:lnSpc>
              <a:defRPr sz="1200">
                <a:latin typeface="Arial"/>
                <a:ea typeface="Arial"/>
                <a:cs typeface="Arial"/>
                <a:sym typeface="Arial"/>
              </a:defRPr>
            </a:pPr>
            <a:r>
              <a:t>Créer un tableau de vocabulaire collectif avec les mots de  différentes natures (nom, verbe, adjectif).</a:t>
            </a:r>
            <a:endParaRPr sz="2800"/>
          </a:p>
          <a:p>
            <a:pPr defTabSz="914400">
              <a:lnSpc>
                <a:spcPct val="100000"/>
              </a:lnSpc>
              <a:defRPr sz="1200">
                <a:latin typeface="Arial"/>
                <a:ea typeface="Arial"/>
                <a:cs typeface="Arial"/>
                <a:sym typeface="Arial"/>
              </a:defRPr>
            </a:pPr>
            <a:r>
              <a:t>À partir du vocabulaire recueilli, créer des phrases qui comprennent des mots de chaque nature pour élaborer un résumé collectif des idées principales de la vidéo.</a:t>
            </a:r>
            <a:br/>
            <a:endParaRPr sz="3200"/>
          </a:p>
          <a:p>
            <a:pPr defTabSz="914400">
              <a:lnSpc>
                <a:spcPct val="100000"/>
              </a:lnSpc>
              <a:defRPr sz="1200" b="1">
                <a:latin typeface="Arial"/>
                <a:ea typeface="Arial"/>
                <a:cs typeface="Arial"/>
                <a:sym typeface="Arial"/>
              </a:defRPr>
            </a:pPr>
            <a:r>
              <a:t>Choix 2</a:t>
            </a:r>
            <a:r>
              <a:rPr b="0"/>
              <a:t>: </a:t>
            </a:r>
            <a:endParaRPr sz="2800"/>
          </a:p>
          <a:p>
            <a:pPr defTabSz="914400">
              <a:lnSpc>
                <a:spcPct val="100000"/>
              </a:lnSpc>
              <a:defRPr sz="1100">
                <a:latin typeface="Arial"/>
                <a:ea typeface="Arial"/>
                <a:cs typeface="Arial"/>
                <a:sym typeface="Arial"/>
              </a:defRPr>
            </a:pPr>
            <a:r>
              <a:t>Première écoute</a:t>
            </a:r>
            <a:endParaRPr sz="2800"/>
          </a:p>
          <a:p>
            <a:pPr defTabSz="914400">
              <a:lnSpc>
                <a:spcPct val="100000"/>
              </a:lnSpc>
              <a:defRPr sz="1100">
                <a:latin typeface="Arial"/>
                <a:ea typeface="Arial"/>
                <a:cs typeface="Arial"/>
                <a:sym typeface="Arial"/>
              </a:defRPr>
            </a:pPr>
            <a:r>
              <a:t>Identifiez cinq mots importants</a:t>
            </a:r>
            <a:endParaRPr sz="2800"/>
          </a:p>
          <a:p>
            <a:pPr defTabSz="914400">
              <a:lnSpc>
                <a:spcPct val="100000"/>
              </a:lnSpc>
              <a:defRPr sz="1100">
                <a:latin typeface="Arial"/>
                <a:ea typeface="Arial"/>
                <a:cs typeface="Arial"/>
                <a:sym typeface="Arial"/>
              </a:defRPr>
            </a:pPr>
            <a:endParaRPr sz="2800"/>
          </a:p>
          <a:p>
            <a:pPr defTabSz="914400">
              <a:lnSpc>
                <a:spcPct val="100000"/>
              </a:lnSpc>
              <a:defRPr sz="1100">
                <a:latin typeface="Arial"/>
                <a:ea typeface="Arial"/>
                <a:cs typeface="Arial"/>
                <a:sym typeface="Arial"/>
              </a:defRPr>
            </a:pPr>
            <a:r>
              <a:t>Deuxième écoute:</a:t>
            </a:r>
            <a:endParaRPr sz="2800"/>
          </a:p>
          <a:p>
            <a:pPr defTabSz="914400">
              <a:lnSpc>
                <a:spcPct val="100000"/>
              </a:lnSpc>
              <a:defRPr sz="1100">
                <a:latin typeface="Arial"/>
                <a:ea typeface="Arial"/>
                <a:cs typeface="Arial"/>
                <a:sym typeface="Arial"/>
              </a:defRPr>
            </a:pPr>
            <a:r>
              <a:t>Récupère un phrase d’importance dans le message.</a:t>
            </a:r>
            <a:endParaRPr sz="2800"/>
          </a:p>
          <a:p>
            <a:pPr defTabSz="914400">
              <a:lnSpc>
                <a:spcPct val="100000"/>
              </a:lnSpc>
              <a:defRPr sz="1100">
                <a:latin typeface="Arial"/>
                <a:ea typeface="Arial"/>
                <a:cs typeface="Arial"/>
                <a:sym typeface="Arial"/>
              </a:defRPr>
            </a:pPr>
            <a:endParaRPr sz="2800"/>
          </a:p>
          <a:p>
            <a:pPr defTabSz="914400">
              <a:lnSpc>
                <a:spcPct val="100000"/>
              </a:lnSpc>
              <a:defRPr sz="1100">
                <a:latin typeface="Arial"/>
                <a:ea typeface="Arial"/>
                <a:cs typeface="Arial"/>
                <a:sym typeface="Arial"/>
              </a:defRPr>
            </a:pPr>
            <a:r>
              <a:t>Troisième écoute (si nécessaire): Expansion, questions sur la diapo no 27.</a:t>
            </a:r>
            <a:endParaRPr sz="2800"/>
          </a:p>
          <a:p>
            <a:pPr defTabSz="914400">
              <a:lnSpc>
                <a:spcPct val="100000"/>
              </a:lnSpc>
              <a:defRPr sz="1100">
                <a:latin typeface="Arial"/>
                <a:ea typeface="Arial"/>
                <a:cs typeface="Arial"/>
                <a:sym typeface="Arial"/>
              </a:defRPr>
            </a:pPr>
            <a:r>
              <a:t>Questions de compréhension du message et de métacognition</a:t>
            </a:r>
            <a:br/>
            <a:endParaRPr sz="2800"/>
          </a:p>
          <a:p>
            <a:pPr defTabSz="914400">
              <a:lnSpc>
                <a:spcPct val="100000"/>
              </a:lnSpc>
              <a:defRPr sz="1100">
                <a:latin typeface="Arial"/>
                <a:ea typeface="Arial"/>
                <a:cs typeface="Arial"/>
                <a:sym typeface="Arial"/>
              </a:defRPr>
            </a:pPr>
            <a:r>
              <a:t>Qu’est-ce que tu as trouvé le plus difficile à comprendre dans cette histoire?  Pourquoi?</a:t>
            </a:r>
            <a:endParaRPr sz="2800"/>
          </a:p>
          <a:p>
            <a:pPr defTabSz="914400">
              <a:lnSpc>
                <a:spcPct val="100000"/>
              </a:lnSpc>
              <a:defRPr sz="1100">
                <a:latin typeface="Arial"/>
                <a:ea typeface="Arial"/>
                <a:cs typeface="Arial"/>
                <a:sym typeface="Arial"/>
              </a:defRPr>
            </a:pPr>
            <a:r>
              <a:t>Quel sentiment prédomine chez toi en écoutant cette histoire? Explique.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Voici des questions de suivi/expansion de l’écoute de la diapo 26.</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t>Notes: </a:t>
            </a:r>
            <a:endParaRPr sz="2800"/>
          </a:p>
          <a:p>
            <a:pPr defTabSz="914400">
              <a:lnSpc>
                <a:spcPct val="100000"/>
              </a:lnSpc>
              <a:defRPr sz="1200">
                <a:latin typeface="Arial"/>
                <a:ea typeface="Arial"/>
                <a:cs typeface="Arial"/>
                <a:sym typeface="Arial"/>
              </a:defRPr>
            </a:pPr>
            <a:r>
              <a:t>Divisez la classe en deux.  On créera un débat au sujet des opinions donnés sur la diapo.</a:t>
            </a:r>
            <a:endParaRPr sz="2800"/>
          </a:p>
          <a:p>
            <a:pPr marL="457200" indent="-304800" defTabSz="914400">
              <a:lnSpc>
                <a:spcPct val="100000"/>
              </a:lnSpc>
              <a:buClr>
                <a:srgbClr val="000000"/>
              </a:buClr>
              <a:buSzPts val="1200"/>
              <a:buFont typeface="Arial"/>
              <a:buChar char="●"/>
              <a:defRPr sz="1200">
                <a:latin typeface="Arial"/>
                <a:ea typeface="Arial"/>
                <a:cs typeface="Arial"/>
                <a:sym typeface="Arial"/>
              </a:defRPr>
            </a:pPr>
            <a:r>
              <a:t>Il est plus stressant d’enseigner le FLS que d’autres matières scolaires.</a:t>
            </a:r>
            <a:endParaRPr sz="2800"/>
          </a:p>
          <a:p>
            <a:pPr marL="457200" indent="-304800" defTabSz="914400">
              <a:lnSpc>
                <a:spcPct val="100000"/>
              </a:lnSpc>
              <a:buClr>
                <a:srgbClr val="000000"/>
              </a:buClr>
              <a:buSzPts val="1200"/>
              <a:buFont typeface="Arial"/>
              <a:buChar char="●"/>
              <a:defRPr sz="1200">
                <a:latin typeface="Arial"/>
                <a:ea typeface="Arial"/>
                <a:cs typeface="Arial"/>
                <a:sym typeface="Arial"/>
              </a:defRPr>
            </a:pPr>
            <a:r>
              <a:t>Il est moins stressant d’enseigner le FLS que d’autres matières scolaires.</a:t>
            </a:r>
            <a:br/>
            <a:endParaRPr sz="3200" b="1"/>
          </a:p>
          <a:p>
            <a:pPr defTabSz="914400">
              <a:lnSpc>
                <a:spcPct val="100000"/>
              </a:lnSpc>
              <a:defRPr sz="1200" b="1">
                <a:latin typeface="Arial"/>
                <a:ea typeface="Arial"/>
                <a:cs typeface="Arial"/>
                <a:sym typeface="Arial"/>
              </a:defRPr>
            </a:pPr>
            <a:r>
              <a:t>FORMAT DE DÉBAT à suggérer aux élèves</a:t>
            </a:r>
            <a:r>
              <a:rPr b="0"/>
              <a:t>: vous pouvez copier ces éléments sur une fiche guide à remettre aux élèves.</a:t>
            </a:r>
            <a:endParaRPr sz="2800"/>
          </a:p>
          <a:p>
            <a:pPr defTabSz="914400">
              <a:lnSpc>
                <a:spcPct val="100000"/>
              </a:lnSpc>
              <a:defRPr sz="1200" i="1">
                <a:latin typeface="Arial"/>
                <a:ea typeface="Arial"/>
                <a:cs typeface="Arial"/>
                <a:sym typeface="Arial"/>
              </a:defRPr>
            </a:pPr>
            <a:r>
              <a:t>Introduction</a:t>
            </a:r>
            <a:r>
              <a:rPr i="0"/>
              <a:t> - Phrase d’introduction pour commencer le débat. Suggestion: Récapituler de l’information et du vocabulaire déjà explorés dans les leçons jusqu’ici.</a:t>
            </a:r>
            <a:endParaRPr sz="2800"/>
          </a:p>
          <a:p>
            <a:pPr defTabSz="914400">
              <a:lnSpc>
                <a:spcPct val="100000"/>
              </a:lnSpc>
              <a:defRPr sz="1200" i="1">
                <a:latin typeface="Arial"/>
                <a:ea typeface="Arial"/>
                <a:cs typeface="Arial"/>
                <a:sym typeface="Arial"/>
              </a:defRPr>
            </a:pPr>
            <a:r>
              <a:t>Développement des arguments</a:t>
            </a:r>
            <a:endParaRPr sz="2800"/>
          </a:p>
          <a:p>
            <a:pPr defTabSz="914400">
              <a:lnSpc>
                <a:spcPct val="100000"/>
              </a:lnSpc>
              <a:defRPr sz="1200" i="1">
                <a:latin typeface="Arial"/>
                <a:ea typeface="Arial"/>
                <a:cs typeface="Arial"/>
                <a:sym typeface="Arial"/>
              </a:defRPr>
            </a:pPr>
            <a:r>
              <a:t>Début de phrase déclencheur… </a:t>
            </a:r>
            <a:r>
              <a:rPr i="0"/>
              <a:t>Il est moins/ plus stressant d’enseigner le FLS que d’autres matières parce que… (minimum de trois raisons)...</a:t>
            </a:r>
            <a:endParaRPr sz="2800"/>
          </a:p>
          <a:p>
            <a:pPr defTabSz="914400">
              <a:lnSpc>
                <a:spcPct val="100000"/>
              </a:lnSpc>
              <a:defRPr sz="1200" i="1">
                <a:latin typeface="Arial"/>
                <a:ea typeface="Arial"/>
                <a:cs typeface="Arial"/>
                <a:sym typeface="Arial"/>
              </a:defRPr>
            </a:pPr>
            <a:r>
              <a:t>Conclusion </a:t>
            </a:r>
            <a:r>
              <a:rPr i="0"/>
              <a:t>- phrase qui récapitule les raisons données.</a:t>
            </a:r>
            <a:endParaRPr sz="2800"/>
          </a:p>
          <a:p>
            <a:pPr defTabSz="914400">
              <a:lnSpc>
                <a:spcPct val="90000"/>
              </a:lnSpc>
              <a:spcBef>
                <a:spcPts val="800"/>
              </a:spcBef>
              <a:defRPr sz="1200" b="1">
                <a:latin typeface="Arial"/>
                <a:ea typeface="Arial"/>
                <a:cs typeface="Arial"/>
                <a:sym typeface="Arial"/>
              </a:defRPr>
            </a:pPr>
            <a:r>
              <a:t>Après  le débat ou la discussion en classe</a:t>
            </a:r>
            <a:r>
              <a:rPr b="0"/>
              <a:t> : Je réfléchis…</a:t>
            </a:r>
            <a:endParaRPr sz="2800"/>
          </a:p>
          <a:p>
            <a:pPr defTabSz="914400">
              <a:lnSpc>
                <a:spcPct val="90000"/>
              </a:lnSpc>
              <a:spcBef>
                <a:spcPts val="800"/>
              </a:spcBef>
              <a:defRPr sz="1200">
                <a:latin typeface="Arial"/>
                <a:ea typeface="Arial"/>
                <a:cs typeface="Arial"/>
                <a:sym typeface="Arial"/>
              </a:defRPr>
            </a:pPr>
            <a:r>
              <a:t>Demandez aux élèves de contribuer une entrée de ‘journal’ pour répondre aux deux dernières questions.</a:t>
            </a:r>
            <a:br/>
            <a:r>
              <a:t>Comment pourriez-vous gérer le stress de l’enseignement ?</a:t>
            </a:r>
            <a:endParaRPr sz="2800"/>
          </a:p>
          <a:p>
            <a:pPr defTabSz="914400">
              <a:lnSpc>
                <a:spcPct val="90000"/>
              </a:lnSpc>
              <a:spcBef>
                <a:spcPts val="800"/>
              </a:spcBef>
              <a:defRPr sz="1200">
                <a:latin typeface="Arial"/>
                <a:ea typeface="Arial"/>
                <a:cs typeface="Arial"/>
                <a:sym typeface="Arial"/>
              </a:defRPr>
            </a:pPr>
            <a:r>
              <a:t>Lesquelles de ces compétences ou habiletés possédez-vous déjà? Comment le savez-vous?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a:latin typeface="Arial"/>
                <a:ea typeface="Arial"/>
                <a:cs typeface="Arial"/>
                <a:sym typeface="Arial"/>
              </a:defRPr>
            </a:pPr>
            <a:r>
              <a:t>Afin de permettre un partage honnête, faire une activité genre ‘billet anonyme’’ sur lequel les élèves écrivent sur des bouts de papier les traits d’un bon professeur de FLS. Recueillir les billets dans une boîte ou un bol; ensuite demander aux élèves de venir piger un billet au hasard et partager avec le groupe.  Créer un tableau résumé des réponse à la question 1.</a:t>
            </a:r>
            <a:endParaRPr sz="2800"/>
          </a:p>
          <a:p>
            <a:pPr defTabSz="914400">
              <a:lnSpc>
                <a:spcPct val="100000"/>
              </a:lnSpc>
              <a:defRPr sz="1100">
                <a:latin typeface="Arial"/>
                <a:ea typeface="Arial"/>
                <a:cs typeface="Arial"/>
                <a:sym typeface="Arial"/>
              </a:defRPr>
            </a:pPr>
            <a:endParaRPr sz="2800"/>
          </a:p>
          <a:p>
            <a:pPr defTabSz="914400">
              <a:lnSpc>
                <a:spcPct val="100000"/>
              </a:lnSpc>
              <a:defRPr sz="1100">
                <a:latin typeface="Arial"/>
                <a:ea typeface="Arial"/>
                <a:cs typeface="Arial"/>
                <a:sym typeface="Arial"/>
              </a:defRPr>
            </a:pPr>
            <a:r>
              <a:t>Ensuite, chacun développe le tableau de compétences, qualité et formation pour un bon prof de FLS. Retour vers le </a:t>
            </a:r>
            <a:r>
              <a:rPr i="1"/>
              <a:t>mentimeter</a:t>
            </a:r>
            <a:r>
              <a:t> dans les premières leçons et dans le site SayOui pour des idées de formations requises.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br/>
            <a:r>
              <a:t>Utilisez un tableau VENN comme modèle pour demander aux élèves de faire un inventaire de leurs compétences et celles requises pour l’enseignement.</a:t>
            </a:r>
            <a:endParaRPr sz="2800"/>
          </a:p>
          <a:p>
            <a:pPr defTabSz="914400">
              <a:lnSpc>
                <a:spcPct val="100000"/>
              </a:lnSpc>
              <a:defRPr sz="1100">
                <a:latin typeface="Arial"/>
                <a:ea typeface="Arial"/>
                <a:cs typeface="Arial"/>
                <a:sym typeface="Arial"/>
              </a:defRPr>
            </a:pPr>
            <a:endParaRPr sz="2800"/>
          </a:p>
          <a:p>
            <a:pPr defTabSz="914400">
              <a:lnSpc>
                <a:spcPct val="100000"/>
              </a:lnSpc>
              <a:defRPr sz="1100">
                <a:latin typeface="Arial"/>
                <a:ea typeface="Arial"/>
                <a:cs typeface="Arial"/>
                <a:sym typeface="Arial"/>
              </a:defRPr>
            </a:pPr>
            <a:r>
              <a:t>Entrée de journal proposé:</a:t>
            </a:r>
            <a:endParaRPr sz="2800"/>
          </a:p>
          <a:p>
            <a:pPr defTabSz="914400">
              <a:lnSpc>
                <a:spcPct val="100000"/>
              </a:lnSpc>
              <a:defRPr sz="1100">
                <a:latin typeface="Arial"/>
                <a:ea typeface="Arial"/>
                <a:cs typeface="Arial"/>
                <a:sym typeface="Arial"/>
              </a:defRPr>
            </a:pPr>
            <a:r>
              <a:t>Qu’est ce que j’ai appris au sujet de moi-même et de la carrière d’enseignement du FLS dans cet exercice? </a:t>
            </a:r>
            <a:endParaRPr sz="2800"/>
          </a:p>
          <a:p>
            <a:pPr defTabSz="914400">
              <a:lnSpc>
                <a:spcPct val="100000"/>
              </a:lnSpc>
              <a:defRPr sz="1100">
                <a:latin typeface="Arial"/>
                <a:ea typeface="Arial"/>
                <a:cs typeface="Arial"/>
                <a:sym typeface="Arial"/>
              </a:defRPr>
            </a:pPr>
            <a:r>
              <a:t>Nomme une compétence que tu voudrais développer davantage. Pourquoi?</a:t>
            </a:r>
            <a:endParaRPr sz="2800"/>
          </a:p>
          <a:p>
            <a:pPr defTabSz="914400">
              <a:lnSpc>
                <a:spcPct val="100000"/>
              </a:lnSpc>
              <a:defRPr sz="1100">
                <a:latin typeface="Arial"/>
                <a:ea typeface="Arial"/>
                <a:cs typeface="Arial"/>
                <a:sym typeface="Arial"/>
              </a:defRPr>
            </a:pPr>
            <a:endParaRPr sz="2800"/>
          </a:p>
          <a:p>
            <a:pPr defTabSz="914400">
              <a:lnSpc>
                <a:spcPct val="100000"/>
              </a:lnSpc>
              <a:defRPr sz="1100">
                <a:latin typeface="Arial"/>
                <a:ea typeface="Arial"/>
                <a:cs typeface="Arial"/>
                <a:sym typeface="Arial"/>
              </a:defRPr>
            </a:pPr>
            <a:endParaRPr sz="2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a:latin typeface="Arial"/>
                <a:ea typeface="Arial"/>
                <a:cs typeface="Arial"/>
                <a:sym typeface="Arial"/>
              </a:defRPr>
            </a:pPr>
            <a:r>
              <a:t>Cette diapo suggère des questions générales de recherche: elles peuvent remplacer le travail de diagramme de VENN, les élèves peuvent faire un projet d’enquête soulignée par les activités et leçons antérieures (exploration plus approfondie du site Sayoui.ca).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1000" y="685800"/>
            <a:ext cx="6096000" cy="3429000"/>
          </a:xfrm>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a:latin typeface="Arial"/>
                <a:ea typeface="Arial"/>
                <a:cs typeface="Arial"/>
                <a:sym typeface="Arial"/>
              </a:defRPr>
            </a:pPr>
            <a:r>
              <a:t>Cette activité cible les élèves de B1,B2 - puisqu’elle exige une argumentation, de déterminer les pours et les contres d’un énoncé.</a:t>
            </a:r>
            <a:br/>
            <a:r>
              <a:t>Discussion initiale avec les élèves au sujet de cette citation. </a:t>
            </a:r>
            <a:endParaRPr sz="2800"/>
          </a:p>
          <a:p>
            <a:pPr defTabSz="914400">
              <a:lnSpc>
                <a:spcPct val="100000"/>
              </a:lnSpc>
              <a:defRPr sz="1100">
                <a:latin typeface="Arial"/>
                <a:ea typeface="Arial"/>
                <a:cs typeface="Arial"/>
                <a:sym typeface="Arial"/>
              </a:defRPr>
            </a:pPr>
            <a:r>
              <a:t>Opinion à développer, pour ou contre… Est-ce que c’est meilleur ou non. Justifie ton opinion.</a:t>
            </a:r>
            <a:br/>
            <a:endParaRPr sz="2800"/>
          </a:p>
          <a:p>
            <a:pPr defTabSz="914400">
              <a:lnSpc>
                <a:spcPct val="100000"/>
              </a:lnSpc>
              <a:defRPr sz="1100">
                <a:latin typeface="Arial"/>
                <a:ea typeface="Arial"/>
                <a:cs typeface="Arial"/>
                <a:sym typeface="Arial"/>
              </a:defRPr>
            </a:pPr>
            <a:r>
              <a:t>Vous pourriez organiser un concours d’art oratoire impromptu avec ce sujet comme un exemple d’énoncé à discuter. Voir </a:t>
            </a:r>
            <a:r>
              <a:rPr u="sng">
                <a:solidFill>
                  <a:srgbClr val="0563C1"/>
                </a:solidFill>
                <a:uFill>
                  <a:solidFill>
                    <a:srgbClr val="0563C1"/>
                  </a:solidFill>
                </a:uFill>
                <a:hlinkClick r:id="rId3"/>
              </a:rPr>
              <a:t>Concours oratoire impromptu</a:t>
            </a:r>
            <a:r>
              <a:t> pour les démarches et des ressources d’appui pour effectuer un concours dans votre classe ou école. </a:t>
            </a:r>
            <a:endParaRPr sz="2800"/>
          </a:p>
          <a:p>
            <a:pPr defTabSz="914400">
              <a:lnSpc>
                <a:spcPct val="100000"/>
              </a:lnSpc>
              <a:defRPr sz="1100">
                <a:latin typeface="Arial"/>
                <a:ea typeface="Arial"/>
                <a:cs typeface="Arial"/>
                <a:sym typeface="Arial"/>
              </a:defRPr>
            </a:pPr>
            <a:endParaRPr sz="28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Les objectifs sur cette diapo touchent aux activités reliées aux diapos No 6-13.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a:t>
            </a:r>
            <a:endParaRPr sz="2800"/>
          </a:p>
          <a:p>
            <a:pPr defTabSz="914400">
              <a:lnSpc>
                <a:spcPct val="100000"/>
              </a:lnSpc>
              <a:defRPr sz="1100">
                <a:latin typeface="Arial"/>
                <a:ea typeface="Arial"/>
                <a:cs typeface="Arial"/>
                <a:sym typeface="Arial"/>
              </a:defRPr>
            </a:pPr>
            <a:r>
              <a:t>L’enseignant explique aux élèves qu’ils vont explorer d’autres carrières que celle de l’enseignement. Visitez le site ouensontils.ca</a:t>
            </a:r>
            <a:endParaRPr sz="2800"/>
          </a:p>
          <a:p>
            <a:pPr defTabSz="914400">
              <a:lnSpc>
                <a:spcPct val="100000"/>
              </a:lnSpc>
              <a:defRPr sz="1100">
                <a:latin typeface="Arial"/>
                <a:ea typeface="Arial"/>
                <a:cs typeface="Arial"/>
                <a:sym typeface="Arial"/>
              </a:defRPr>
            </a:pPr>
            <a:r>
              <a:t>Choisissez un exemple de vidéo. Suggestions dans les notes des diapos suivantes. </a:t>
            </a:r>
            <a:endParaRPr sz="2800"/>
          </a:p>
          <a:p>
            <a:pPr defTabSz="914400">
              <a:lnSpc>
                <a:spcPct val="100000"/>
              </a:lnSpc>
              <a:defRPr sz="1100">
                <a:latin typeface="Arial"/>
                <a:ea typeface="Arial"/>
                <a:cs typeface="Arial"/>
                <a:sym typeface="Arial"/>
              </a:defRPr>
            </a:pPr>
            <a:endParaRPr sz="2800"/>
          </a:p>
          <a:p>
            <a:pPr defTabSz="914400">
              <a:lnSpc>
                <a:spcPct val="100000"/>
              </a:lnSpc>
              <a:defRPr sz="1100">
                <a:latin typeface="Arial"/>
                <a:ea typeface="Arial"/>
                <a:cs typeface="Arial"/>
                <a:sym typeface="Arial"/>
              </a:defRPr>
            </a:pPr>
            <a:r>
              <a:t>En écoute guidée, faites une première écoute en soulevant le vocabulaire essentiel. Dans une deuxième écoute, en utilisant le tableau de vocabulaire partagée, demandez aux élèves de soulever des énoncés et des questions qu’ils se posent en regardant cette vidéo. En dernier lieu, posez la question comment cet exemple pourrait être lié à ton cheminement personnel ou professionnel. </a:t>
            </a:r>
            <a:br/>
            <a:endParaRPr sz="2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xfrm>
            <a:off x="381000" y="685800"/>
            <a:ext cx="6096000" cy="3429000"/>
          </a:xfrm>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Explorez le site en général en soulignant la navigation en anglais ou en français. Canadian Parents for French est un organisme national avec des branches provinciales; les exemples donnés dans ce site viennent de plusieurs emplacements canadiens et de diverses carrières.</a:t>
            </a:r>
            <a:endParaRPr sz="2800"/>
          </a:p>
          <a:p>
            <a:pPr defTabSz="914400">
              <a:lnSpc>
                <a:spcPct val="100000"/>
              </a:lnSpc>
              <a:defRPr sz="1100">
                <a:latin typeface="Arial"/>
                <a:ea typeface="Arial"/>
                <a:cs typeface="Arial"/>
                <a:sym typeface="Arial"/>
              </a:defRPr>
            </a:pPr>
            <a:endParaRPr sz="2800"/>
          </a:p>
          <a:p>
            <a:pPr defTabSz="914400">
              <a:lnSpc>
                <a:spcPct val="100000"/>
              </a:lnSpc>
              <a:defRPr sz="1100">
                <a:latin typeface="Arial"/>
                <a:ea typeface="Arial"/>
                <a:cs typeface="Arial"/>
                <a:sym typeface="Arial"/>
              </a:defRPr>
            </a:pPr>
            <a:r>
              <a:t>Suggestions de vidéos pour la salle de classe:  Isabelle, Keera, Michael</a:t>
            </a:r>
            <a:endParaRPr sz="28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xfrm>
            <a:off x="381000" y="685800"/>
            <a:ext cx="6096000" cy="3429000"/>
          </a:xfrm>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defTabSz="914400">
              <a:lnSpc>
                <a:spcPct val="107916"/>
              </a:lnSpc>
              <a:defRPr sz="1200">
                <a:solidFill>
                  <a:srgbClr val="091820"/>
                </a:solidFill>
                <a:latin typeface="Calibri"/>
                <a:ea typeface="Calibri"/>
                <a:cs typeface="Calibri"/>
                <a:sym typeface="Calibri"/>
              </a:defRPr>
            </a:pPr>
            <a:r>
              <a:t>Notes: </a:t>
            </a:r>
            <a:endParaRPr sz="3200"/>
          </a:p>
          <a:p>
            <a:pPr defTabSz="914400">
              <a:lnSpc>
                <a:spcPct val="107916"/>
              </a:lnSpc>
              <a:defRPr sz="1200">
                <a:solidFill>
                  <a:srgbClr val="091820"/>
                </a:solidFill>
                <a:latin typeface="Calibri"/>
                <a:ea typeface="Calibri"/>
                <a:cs typeface="Calibri"/>
                <a:sym typeface="Calibri"/>
              </a:defRPr>
            </a:pPr>
            <a:r>
              <a:t>Parmi les suggestions d’histoires dans le site</a:t>
            </a:r>
            <a:br/>
            <a:r>
              <a:t>Natalie, Isabelle  =  à proposer pour le français cadre</a:t>
            </a:r>
            <a:endParaRPr sz="3200"/>
          </a:p>
          <a:p>
            <a:pPr defTabSz="914400">
              <a:lnSpc>
                <a:spcPct val="107916"/>
              </a:lnSpc>
              <a:defRPr sz="1200">
                <a:solidFill>
                  <a:srgbClr val="091820"/>
                </a:solidFill>
                <a:latin typeface="Calibri"/>
                <a:ea typeface="Calibri"/>
                <a:cs typeface="Calibri"/>
                <a:sym typeface="Calibri"/>
              </a:defRPr>
            </a:pPr>
            <a:r>
              <a:t>Jeff = à proposer pour l’ immersion (vous pouvez ralentir le débit si vous l’ouvrez en youtube)</a:t>
            </a:r>
            <a:br/>
            <a:br/>
            <a:r>
              <a:rPr b="1"/>
              <a:t>Tâche indépendante à la suite de l’écoute d’une des histoires</a:t>
            </a:r>
            <a:endParaRPr sz="3200"/>
          </a:p>
          <a:p>
            <a:pPr defTabSz="914400">
              <a:lnSpc>
                <a:spcPct val="107916"/>
              </a:lnSpc>
              <a:defRPr sz="1200">
                <a:solidFill>
                  <a:srgbClr val="091820"/>
                </a:solidFill>
                <a:latin typeface="Calibri"/>
                <a:ea typeface="Calibri"/>
                <a:cs typeface="Calibri"/>
                <a:sym typeface="Calibri"/>
              </a:defRPr>
            </a:pPr>
            <a:r>
              <a:t>L'enseignement du FLS n'est qu'une des nombreuses options qui s'offrent aux élèves de FLS pour continuer à utiliser leurs compétences en français dans leur carrière et bien plus encore.</a:t>
            </a:r>
            <a:endParaRPr sz="3200"/>
          </a:p>
          <a:p>
            <a:pPr marL="457200" indent="-304800" defTabSz="914400">
              <a:lnSpc>
                <a:spcPct val="107916"/>
              </a:lnSpc>
              <a:buClr>
                <a:srgbClr val="091820"/>
              </a:buClr>
              <a:buSzPts val="1200"/>
              <a:buAutoNum type="arabicPeriod"/>
              <a:defRPr sz="1200">
                <a:solidFill>
                  <a:srgbClr val="091820"/>
                </a:solidFill>
                <a:latin typeface="Calibri"/>
                <a:ea typeface="Calibri"/>
                <a:cs typeface="Calibri"/>
                <a:sym typeface="Calibri"/>
              </a:defRPr>
            </a:pPr>
            <a:r>
              <a:t>Visitez </a:t>
            </a:r>
            <a:r>
              <a:rPr u="sng">
                <a:solidFill>
                  <a:srgbClr val="0563C1"/>
                </a:solidFill>
                <a:uFill>
                  <a:solidFill>
                    <a:srgbClr val="0563C1"/>
                  </a:solidFill>
                </a:uFill>
                <a:hlinkClick r:id="rId3"/>
              </a:rPr>
              <a:t>https://ouensontils.ca/</a:t>
            </a:r>
            <a:endParaRPr sz="3200"/>
          </a:p>
          <a:p>
            <a:pPr marL="457200" indent="-304800" defTabSz="914400">
              <a:lnSpc>
                <a:spcPct val="107916"/>
              </a:lnSpc>
              <a:buClr>
                <a:srgbClr val="091820"/>
              </a:buClr>
              <a:buSzPts val="1200"/>
              <a:buAutoNum type="arabicPeriod"/>
              <a:defRPr sz="1200">
                <a:solidFill>
                  <a:srgbClr val="091820"/>
                </a:solidFill>
                <a:latin typeface="Calibri"/>
                <a:ea typeface="Calibri"/>
                <a:cs typeface="Calibri"/>
                <a:sym typeface="Calibri"/>
              </a:defRPr>
            </a:pPr>
            <a:r>
              <a:t>Parcourez la section « Histoires » en utilisant la province/territoire et les domaines qui vous intéressent. </a:t>
            </a:r>
            <a:endParaRPr sz="3200"/>
          </a:p>
          <a:p>
            <a:pPr marL="457200" indent="-304800" defTabSz="914400">
              <a:lnSpc>
                <a:spcPct val="107916"/>
              </a:lnSpc>
              <a:buClr>
                <a:srgbClr val="091820"/>
              </a:buClr>
              <a:buSzPts val="1200"/>
              <a:buAutoNum type="arabicPeriod"/>
              <a:defRPr sz="1200">
                <a:solidFill>
                  <a:srgbClr val="091820"/>
                </a:solidFill>
                <a:latin typeface="Calibri"/>
                <a:ea typeface="Calibri"/>
                <a:cs typeface="Calibri"/>
                <a:sym typeface="Calibri"/>
              </a:defRPr>
            </a:pPr>
            <a:r>
              <a:t>Écoutez quelques histoires. </a:t>
            </a:r>
            <a:endParaRPr sz="3200"/>
          </a:p>
          <a:p>
            <a:pPr defTabSz="914400">
              <a:lnSpc>
                <a:spcPct val="100000"/>
              </a:lnSpc>
              <a:defRPr sz="1200">
                <a:solidFill>
                  <a:srgbClr val="091820"/>
                </a:solidFill>
                <a:latin typeface="Calibri"/>
                <a:ea typeface="Calibri"/>
                <a:cs typeface="Calibri"/>
                <a:sym typeface="Calibri"/>
              </a:defRPr>
            </a:pPr>
            <a:r>
              <a:t>Choisissez une histoire et expliquez en quoi elle est liée à votre cheminement de carrière souhaité et en quoi l’expérience de cette personne avec le français est similaire ou différente de la vôtre.</a:t>
            </a:r>
            <a:endParaRPr sz="2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Les objectifs sur cette diapo touchent aux activités reliées aux diapos No 6-13.</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Expliquez aux élèves: Nous voulons découvrir ce site qui vise à encourager la suite de l’enseignement du FLS dans notre province. Vous allez faire une recherche, genre chasse aux trésors, mais c’est une chasse aux renseignements dans le site. </a:t>
            </a:r>
            <a:endParaRPr sz="2800"/>
          </a:p>
          <a:p>
            <a:pPr defTabSz="914400">
              <a:lnSpc>
                <a:spcPct val="100000"/>
              </a:lnSpc>
              <a:defRPr sz="1100">
                <a:latin typeface="Arial"/>
                <a:ea typeface="Arial"/>
                <a:cs typeface="Arial"/>
                <a:sym typeface="Arial"/>
              </a:defRPr>
            </a:pPr>
            <a:endParaRPr sz="2800"/>
          </a:p>
          <a:p>
            <a:pPr defTabSz="914400">
              <a:lnSpc>
                <a:spcPct val="100000"/>
              </a:lnSpc>
              <a:defRPr sz="1100">
                <a:latin typeface="Arial"/>
                <a:ea typeface="Arial"/>
                <a:cs typeface="Arial"/>
                <a:sym typeface="Arial"/>
              </a:defRPr>
            </a:pPr>
            <a:r>
              <a:t>Suggestion: Faire une orientation générale du site pour aider avec l’exploration que les élèves feront par la suite.</a:t>
            </a:r>
            <a:endParaRPr sz="2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t>Notes:</a:t>
            </a:r>
            <a:endParaRPr sz="3200"/>
          </a:p>
          <a:p>
            <a:pPr defTabSz="914400">
              <a:lnSpc>
                <a:spcPct val="100000"/>
              </a:lnSpc>
              <a:defRPr sz="1200">
                <a:latin typeface="Arial"/>
                <a:ea typeface="Arial"/>
                <a:cs typeface="Arial"/>
                <a:sym typeface="Arial"/>
              </a:defRPr>
            </a:pPr>
            <a:r>
              <a:t>Pour encourager les élèves à explorer le site, voici des suggestions de questions. Vous pouvez réduire le nombres d’éléments à trouver selon le programme et le niveau de vos élèves.</a:t>
            </a:r>
            <a:br/>
            <a:r>
              <a:t>Pour partager les renseignements trouvés… </a:t>
            </a:r>
            <a:br/>
            <a:endParaRPr sz="3200"/>
          </a:p>
          <a:p>
            <a:pPr defTabSz="914400">
              <a:lnSpc>
                <a:spcPct val="100000"/>
              </a:lnSpc>
              <a:defRPr sz="1200" b="1">
                <a:latin typeface="Arial"/>
                <a:ea typeface="Arial"/>
                <a:cs typeface="Arial"/>
                <a:sym typeface="Arial"/>
              </a:defRPr>
            </a:pPr>
            <a:r>
              <a:t>Choix 1</a:t>
            </a:r>
            <a:r>
              <a:rPr b="0"/>
              <a:t>: Tous les élèves font l’exploration; faites-en une compétition avec un prix pour celui/celle qui complète en premier tous les éléments sur la diapo - Exploration du site.</a:t>
            </a:r>
            <a:br>
              <a:rPr b="0"/>
            </a:br>
            <a:endParaRPr sz="3200"/>
          </a:p>
          <a:p>
            <a:pPr defTabSz="914400">
              <a:lnSpc>
                <a:spcPct val="100000"/>
              </a:lnSpc>
              <a:defRPr sz="1200" b="1">
                <a:latin typeface="Arial"/>
                <a:ea typeface="Arial"/>
                <a:cs typeface="Arial"/>
                <a:sym typeface="Arial"/>
              </a:defRPr>
            </a:pPr>
            <a:r>
              <a:t>Choix 2:</a:t>
            </a:r>
            <a:r>
              <a:rPr b="0"/>
              <a:t> Vous pouvez créer un Google doc pour leur contribution à l’exploration pour ensuite avoir un tableau de vocabulaire collectif pour encourager les discussions à l’avenir. Voir exemple ici </a:t>
            </a:r>
            <a:r>
              <a:rPr b="0" u="sng">
                <a:solidFill>
                  <a:srgbClr val="0563C1"/>
                </a:solidFill>
                <a:uFill>
                  <a:solidFill>
                    <a:srgbClr val="0563C1"/>
                  </a:solidFill>
                </a:uFill>
                <a:hlinkClick r:id="rId3"/>
              </a:rPr>
              <a:t>EXPLORATION SITE GOOGLE DOC</a:t>
            </a:r>
            <a:r>
              <a:rPr b="0"/>
              <a:t>.</a:t>
            </a:r>
            <a:endParaRPr sz="3200"/>
          </a:p>
          <a:p>
            <a:pPr defTabSz="914400">
              <a:lnSpc>
                <a:spcPct val="100000"/>
              </a:lnSpc>
              <a:defRPr sz="1200">
                <a:latin typeface="Arial"/>
                <a:ea typeface="Arial"/>
                <a:cs typeface="Arial"/>
                <a:sym typeface="Arial"/>
              </a:defRPr>
            </a:pPr>
            <a:r>
              <a:t>Vous pouvez développer un document google ou un document en ligne partagé afin de faire participer les élèves de façon collective.</a:t>
            </a:r>
            <a:endParaRPr sz="3200"/>
          </a:p>
          <a:p>
            <a:pPr defTabSz="914400">
              <a:lnSpc>
                <a:spcPct val="100000"/>
              </a:lnSpc>
              <a:defRPr sz="1200">
                <a:latin typeface="Arial"/>
                <a:ea typeface="Arial"/>
                <a:cs typeface="Arial"/>
                <a:sym typeface="Arial"/>
              </a:defRPr>
            </a:pPr>
            <a:endParaRPr sz="3200"/>
          </a:p>
          <a:p>
            <a:pPr defTabSz="914400">
              <a:lnSpc>
                <a:spcPct val="100000"/>
              </a:lnSpc>
              <a:defRPr sz="1200" b="1">
                <a:latin typeface="Arial"/>
                <a:ea typeface="Arial"/>
                <a:cs typeface="Arial"/>
                <a:sym typeface="Arial"/>
              </a:defRPr>
            </a:pPr>
            <a:r>
              <a:t>Choix 3</a:t>
            </a:r>
            <a:r>
              <a:rPr b="0"/>
              <a:t> : En petits groupes, l’exploration de certaines questions assignées à chaque groupe. Partage en dyade avec les participants des autres groupes pour partager des découvertes</a:t>
            </a:r>
            <a:endParaRPr sz="3200"/>
          </a:p>
          <a:p>
            <a:pPr defTabSz="914400">
              <a:lnSpc>
                <a:spcPct val="100000"/>
              </a:lnSpc>
              <a:defRPr sz="1200">
                <a:latin typeface="Arial"/>
                <a:ea typeface="Arial"/>
                <a:cs typeface="Arial"/>
                <a:sym typeface="Arial"/>
              </a:defRPr>
            </a:pPr>
            <a:endParaRPr sz="3200"/>
          </a:p>
          <a:p>
            <a:pPr defTabSz="914400">
              <a:lnSpc>
                <a:spcPct val="100000"/>
              </a:lnSpc>
              <a:defRPr sz="1200" b="1">
                <a:latin typeface="Arial"/>
                <a:ea typeface="Arial"/>
                <a:cs typeface="Arial"/>
                <a:sym typeface="Arial"/>
              </a:defRPr>
            </a:pPr>
            <a:r>
              <a:t>Choix 4:</a:t>
            </a:r>
            <a:r>
              <a:rPr b="0"/>
              <a:t> Discussion en groupe après l’exploration. </a:t>
            </a:r>
            <a:br>
              <a:rPr b="0"/>
            </a:br>
            <a:r>
              <a:rPr b="0"/>
              <a:t>Partagez ce que vous avez trouvé. Le plus important, le plus pertinent pour toi dans ta recherche et pourquoi?  Quelque chose de complètement nouveau.</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xfrm>
            <a:off x="381000" y="685800"/>
            <a:ext cx="6096000" cy="3429000"/>
          </a:xfrm>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a:t>
            </a:r>
            <a:endParaRPr sz="2800"/>
          </a:p>
          <a:p>
            <a:pPr defTabSz="914400">
              <a:lnSpc>
                <a:spcPct val="100000"/>
              </a:lnSpc>
              <a:defRPr sz="1100">
                <a:latin typeface="Arial"/>
                <a:ea typeface="Arial"/>
                <a:cs typeface="Arial"/>
                <a:sym typeface="Arial"/>
              </a:defRPr>
            </a:pPr>
            <a:r>
              <a:t>Les élèves accèdent le quiz en suivant l’onglet encerclé dans la diapo.  Suivez  les instructions sur la prochaine diapo pour partager l’expérience.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381000" y="685800"/>
            <a:ext cx="6096000" cy="3429000"/>
          </a:xfrm>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t>Notes:</a:t>
            </a:r>
            <a:endParaRPr sz="3200"/>
          </a:p>
          <a:p>
            <a:pPr defTabSz="914400">
              <a:lnSpc>
                <a:spcPct val="100000"/>
              </a:lnSpc>
              <a:defRPr sz="1200">
                <a:latin typeface="Arial"/>
                <a:ea typeface="Arial"/>
                <a:cs typeface="Arial"/>
                <a:sym typeface="Arial"/>
              </a:defRPr>
            </a:pPr>
            <a:r>
              <a:t>Pour encourager les élèves à explorer le site, voici des suggestions de questions. Vous pouvez réduire le nombres d’éléments à trouver selon le programme et le niveau de vos élèves.</a:t>
            </a:r>
            <a:br/>
            <a:r>
              <a:t>Pour partager les renseignements trouvés… </a:t>
            </a:r>
            <a:br/>
            <a:endParaRPr sz="3200"/>
          </a:p>
          <a:p>
            <a:pPr defTabSz="914400">
              <a:lnSpc>
                <a:spcPct val="100000"/>
              </a:lnSpc>
              <a:defRPr sz="1200" b="1">
                <a:latin typeface="Arial"/>
                <a:ea typeface="Arial"/>
                <a:cs typeface="Arial"/>
                <a:sym typeface="Arial"/>
              </a:defRPr>
            </a:pPr>
            <a:r>
              <a:t>Choix 1</a:t>
            </a:r>
            <a:r>
              <a:rPr b="0"/>
              <a:t>: Tous les élèves font l’exploration; faites-en une compétition avec un prix pour celui/celle qui complète en premier tous les éléments sur la diapo - Exploration du site.</a:t>
            </a:r>
            <a:br>
              <a:rPr b="0"/>
            </a:br>
            <a:endParaRPr sz="3200"/>
          </a:p>
          <a:p>
            <a:pPr defTabSz="914400">
              <a:lnSpc>
                <a:spcPct val="100000"/>
              </a:lnSpc>
              <a:defRPr sz="1200" b="1">
                <a:latin typeface="Arial"/>
                <a:ea typeface="Arial"/>
                <a:cs typeface="Arial"/>
                <a:sym typeface="Arial"/>
              </a:defRPr>
            </a:pPr>
            <a:r>
              <a:t>Choix 2:</a:t>
            </a:r>
            <a:r>
              <a:rPr b="0"/>
              <a:t> Vous pouvez créer un Google doc pour leur contribution à l’exploration pour ensuite avoir un tableau de vocabulaire collectif pour encourager les discussions à l’avenir. Voir exemple ici </a:t>
            </a:r>
            <a:r>
              <a:rPr b="0" u="sng">
                <a:solidFill>
                  <a:srgbClr val="0563C1"/>
                </a:solidFill>
                <a:uFill>
                  <a:solidFill>
                    <a:srgbClr val="0563C1"/>
                  </a:solidFill>
                </a:uFill>
                <a:hlinkClick r:id="rId3"/>
              </a:rPr>
              <a:t>EXPLORATION SITE GOOGLE DOC</a:t>
            </a:r>
            <a:r>
              <a:rPr b="0"/>
              <a:t>.</a:t>
            </a:r>
            <a:endParaRPr sz="3200"/>
          </a:p>
          <a:p>
            <a:pPr defTabSz="914400">
              <a:lnSpc>
                <a:spcPct val="100000"/>
              </a:lnSpc>
              <a:defRPr sz="1200">
                <a:latin typeface="Arial"/>
                <a:ea typeface="Arial"/>
                <a:cs typeface="Arial"/>
                <a:sym typeface="Arial"/>
              </a:defRPr>
            </a:pPr>
            <a:r>
              <a:t>Vous pouvez développer un document google ou un document en ligne partagé afin de faire participer les élèves de façon collective.</a:t>
            </a:r>
            <a:endParaRPr sz="3200"/>
          </a:p>
          <a:p>
            <a:pPr defTabSz="914400">
              <a:lnSpc>
                <a:spcPct val="100000"/>
              </a:lnSpc>
              <a:defRPr sz="1200">
                <a:latin typeface="Arial"/>
                <a:ea typeface="Arial"/>
                <a:cs typeface="Arial"/>
                <a:sym typeface="Arial"/>
              </a:defRPr>
            </a:pPr>
            <a:endParaRPr sz="3200"/>
          </a:p>
          <a:p>
            <a:pPr defTabSz="914400">
              <a:lnSpc>
                <a:spcPct val="100000"/>
              </a:lnSpc>
              <a:defRPr sz="1200" b="1">
                <a:latin typeface="Arial"/>
                <a:ea typeface="Arial"/>
                <a:cs typeface="Arial"/>
                <a:sym typeface="Arial"/>
              </a:defRPr>
            </a:pPr>
            <a:r>
              <a:t>Choix 3</a:t>
            </a:r>
            <a:r>
              <a:rPr b="0"/>
              <a:t> : En petits groupes, l’exploration de certaines questions assignées à chaque groupe. Partage en dyade avec les participants des autres groupes pour partager des découvertes</a:t>
            </a:r>
            <a:endParaRPr sz="3200"/>
          </a:p>
          <a:p>
            <a:pPr defTabSz="914400">
              <a:lnSpc>
                <a:spcPct val="100000"/>
              </a:lnSpc>
              <a:defRPr sz="1200">
                <a:latin typeface="Arial"/>
                <a:ea typeface="Arial"/>
                <a:cs typeface="Arial"/>
                <a:sym typeface="Arial"/>
              </a:defRPr>
            </a:pPr>
            <a:endParaRPr sz="3200"/>
          </a:p>
          <a:p>
            <a:pPr defTabSz="914400">
              <a:lnSpc>
                <a:spcPct val="100000"/>
              </a:lnSpc>
              <a:defRPr sz="1200" b="1">
                <a:latin typeface="Arial"/>
                <a:ea typeface="Arial"/>
                <a:cs typeface="Arial"/>
                <a:sym typeface="Arial"/>
              </a:defRPr>
            </a:pPr>
            <a:r>
              <a:t>Choix 4:</a:t>
            </a:r>
            <a:r>
              <a:rPr b="0"/>
              <a:t> Discussion en groupe après l’exploration. </a:t>
            </a:r>
            <a:br>
              <a:rPr b="0"/>
            </a:br>
            <a:r>
              <a:rPr b="0"/>
              <a:t>Partagez ce que vous avez trouvé. Le plus important, le plus pertinent pour toi dans ta recherche et pourquoi?  Quelque chose de complètement nouveau.</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Notes: </a:t>
            </a:r>
            <a:endParaRPr sz="2800"/>
          </a:p>
          <a:p>
            <a:pPr defTabSz="914400">
              <a:lnSpc>
                <a:spcPct val="100000"/>
              </a:lnSpc>
              <a:defRPr sz="1100">
                <a:latin typeface="Arial"/>
                <a:ea typeface="Arial"/>
                <a:cs typeface="Arial"/>
                <a:sym typeface="Arial"/>
              </a:defRPr>
            </a:pPr>
            <a:r>
              <a:t>Les objectifs sur cette diapo touchent aux activités reliées aux diapos No 6-13.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lIns="50800" tIns="50800" rIns="50800" bIns="50800"/>
          <a:lstStyle>
            <a:lvl1pPr marL="0" indent="0" algn="ctr" defTabSz="825500">
              <a:lnSpc>
                <a:spcPct val="100000"/>
              </a:lnSpc>
              <a:buClrTx/>
              <a:buSzTx/>
              <a:buFontTx/>
              <a:buNone/>
              <a:defRPr sz="3000" spc="-29">
                <a:solidFill>
                  <a:srgbClr val="000000"/>
                </a:solidFill>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lIns="50800" tIns="50800" rIns="50800" bIns="50800" anchor="b"/>
          <a:lstStyle>
            <a:lvl1pPr algn="ctr">
              <a:lnSpc>
                <a:spcPct val="80000"/>
              </a:lnSpc>
              <a:defRPr sz="12800" b="0" spc="-128">
                <a:solidFill>
                  <a:srgbClr val="000000"/>
                </a:solidFill>
                <a:latin typeface="+mn-lt"/>
                <a:ea typeface="+mn-ea"/>
                <a:cs typeface="+mn-cs"/>
                <a:sym typeface="Canela Bold"/>
              </a:defRPr>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lIns="50800" tIns="50800" rIns="50800" bIns="50800"/>
          <a:lstStyle>
            <a:lvl1pPr marL="0" indent="0" algn="ctr" defTabSz="825500">
              <a:lnSpc>
                <a:spcPct val="100000"/>
              </a:lnSpc>
              <a:buClrTx/>
              <a:buSzTx/>
              <a:buFontTx/>
              <a:buNone/>
              <a:defRPr sz="6000" spc="-59">
                <a:solidFill>
                  <a:srgbClr val="000000"/>
                </a:solidFill>
                <a:latin typeface="Graphik Semibold"/>
                <a:ea typeface="Graphik Semibold"/>
                <a:cs typeface="Graphik Semibold"/>
                <a:sym typeface="Graphik Semibold"/>
              </a:defRPr>
            </a:lvl1pPr>
            <a:lvl2pPr marL="0" indent="457200" algn="ctr" defTabSz="825500">
              <a:lnSpc>
                <a:spcPct val="100000"/>
              </a:lnSpc>
              <a:buClrTx/>
              <a:buSzTx/>
              <a:buFontTx/>
              <a:buNone/>
              <a:defRPr sz="6000" spc="-59">
                <a:solidFill>
                  <a:srgbClr val="000000"/>
                </a:solidFill>
                <a:latin typeface="Graphik Semibold"/>
                <a:ea typeface="Graphik Semibold"/>
                <a:cs typeface="Graphik Semibold"/>
                <a:sym typeface="Graphik Semibold"/>
              </a:defRPr>
            </a:lvl2pPr>
            <a:lvl3pPr marL="0" indent="914400" algn="ctr" defTabSz="825500">
              <a:lnSpc>
                <a:spcPct val="100000"/>
              </a:lnSpc>
              <a:buClrTx/>
              <a:buSzTx/>
              <a:buFontTx/>
              <a:buNone/>
              <a:defRPr sz="6000" spc="-59">
                <a:solidFill>
                  <a:srgbClr val="000000"/>
                </a:solidFill>
                <a:latin typeface="Graphik Semibold"/>
                <a:ea typeface="Graphik Semibold"/>
                <a:cs typeface="Graphik Semibold"/>
                <a:sym typeface="Graphik Semibold"/>
              </a:defRPr>
            </a:lvl3pPr>
            <a:lvl4pPr marL="0" indent="1371600" algn="ctr" defTabSz="825500">
              <a:lnSpc>
                <a:spcPct val="100000"/>
              </a:lnSpc>
              <a:buClrTx/>
              <a:buSzTx/>
              <a:buFontTx/>
              <a:buNone/>
              <a:defRPr sz="6000" spc="-59">
                <a:solidFill>
                  <a:srgbClr val="000000"/>
                </a:solidFill>
                <a:latin typeface="Graphik Semibold"/>
                <a:ea typeface="Graphik Semibold"/>
                <a:cs typeface="Graphik Semibold"/>
                <a:sym typeface="Graphik Semibold"/>
              </a:defRPr>
            </a:lvl4pPr>
            <a:lvl5pPr marL="0" indent="1828800" algn="ctr" defTabSz="825500">
              <a:lnSpc>
                <a:spcPct val="100000"/>
              </a:lnSpc>
              <a:buClrTx/>
              <a:buSzTx/>
              <a:buFontTx/>
              <a:buNone/>
              <a:defRPr sz="6000" spc="-59">
                <a:solidFill>
                  <a:srgbClr val="000000"/>
                </a:solidFill>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a:noFill/>
        </p:spPr>
        <p:txBody>
          <a:bodyPr wrap="none" lIns="50800" tIns="50800" rIns="50800" bIns="50800" anchor="b">
            <a:spAutoFit/>
          </a:bodyPr>
          <a:lstStyle>
            <a:lvl1pPr defTabSz="584200">
              <a:defRPr sz="2000" b="0">
                <a:solidFill>
                  <a:srgbClr val="5E5E5E"/>
                </a:solidFill>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12001499" y="12700000"/>
            <a:ext cx="388621" cy="429261"/>
          </a:xfrm>
          <a:prstGeom prst="rect">
            <a:avLst/>
          </a:prstGeom>
          <a:noFill/>
        </p:spPr>
        <p:txBody>
          <a:bodyPr wrap="none" lIns="50800" tIns="50800" rIns="50800" bIns="50800" anchor="b">
            <a:spAutoFit/>
          </a:bodyPr>
          <a:lstStyle>
            <a:lvl1pPr defTabSz="584200">
              <a:defRPr sz="2000" b="0">
                <a:solidFill>
                  <a:srgbClr val="5E5E5E"/>
                </a:solidFill>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ctivities ORANGE">
    <p:spTree>
      <p:nvGrpSpPr>
        <p:cNvPr id="1" name=""/>
        <p:cNvGrpSpPr/>
        <p:nvPr/>
      </p:nvGrpSpPr>
      <p:grpSpPr>
        <a:xfrm>
          <a:off x="0" y="0"/>
          <a:ext cx="0" cy="0"/>
          <a:chOff x="0" y="0"/>
          <a:chExt cx="0" cy="0"/>
        </a:xfrm>
      </p:grpSpPr>
      <p:sp>
        <p:nvSpPr>
          <p:cNvPr id="28" name="Title Text"/>
          <p:cNvSpPr txBox="1">
            <a:spLocks noGrp="1"/>
          </p:cNvSpPr>
          <p:nvPr>
            <p:ph type="title"/>
          </p:nvPr>
        </p:nvSpPr>
        <p:spPr>
          <a:xfrm>
            <a:off x="2897066" y="338448"/>
            <a:ext cx="18441902" cy="3093455"/>
          </a:xfrm>
          <a:prstGeom prst="rect">
            <a:avLst/>
          </a:prstGeom>
        </p:spPr>
        <p:txBody>
          <a:bodyPr/>
          <a:lstStyle>
            <a:lvl1pPr>
              <a:lnSpc>
                <a:spcPct val="100000"/>
              </a:lnSpc>
              <a:defRPr sz="13200">
                <a:solidFill>
                  <a:srgbClr val="DD5735"/>
                </a:solidFill>
                <a:latin typeface="Bahnschrift Condensed" panose="020B0502040204020203" pitchFamily="34" charset="0"/>
                <a:ea typeface="Bahnschrift Condensed" panose="020B0502040204020203" pitchFamily="34" charset="0"/>
                <a:cs typeface="Bahnschrift Condensed" panose="020B0502040204020203" pitchFamily="34" charset="0"/>
                <a:sym typeface="BebasNeue"/>
              </a:defRPr>
            </a:lvl1pPr>
          </a:lstStyle>
          <a:p>
            <a:r>
              <a:rPr dirty="0"/>
              <a:t>Title Text</a:t>
            </a:r>
          </a:p>
        </p:txBody>
      </p:sp>
      <p:sp>
        <p:nvSpPr>
          <p:cNvPr id="29" name="Body Level One…"/>
          <p:cNvSpPr txBox="1">
            <a:spLocks noGrp="1"/>
          </p:cNvSpPr>
          <p:nvPr>
            <p:ph type="body" sz="half" idx="1"/>
          </p:nvPr>
        </p:nvSpPr>
        <p:spPr>
          <a:xfrm>
            <a:off x="1102132" y="5081360"/>
            <a:ext cx="10666402" cy="7415292"/>
          </a:xfrm>
          <a:prstGeom prst="rect">
            <a:avLst/>
          </a:prstGeom>
        </p:spPr>
        <p:txBody>
          <a:bodyPr/>
          <a:lstStyle>
            <a:lvl1pPr marL="1054100">
              <a:buClr>
                <a:srgbClr val="DE5835"/>
              </a:buClr>
              <a:buSzPts val="8400"/>
              <a:buChar char="‣"/>
              <a:defRPr>
                <a:solidFill>
                  <a:srgbClr val="2A2A2A"/>
                </a:solidFill>
              </a:defRPr>
            </a:lvl1pPr>
            <a:lvl2pPr marL="1701800" indent="-660400">
              <a:buClr>
                <a:srgbClr val="DE5835"/>
              </a:buClr>
              <a:buChar char="‣"/>
              <a:defRPr>
                <a:solidFill>
                  <a:srgbClr val="2A2A2A"/>
                </a:solidFill>
              </a:defRPr>
            </a:lvl2pPr>
            <a:lvl3pPr marL="1981200" indent="-914400">
              <a:buClr>
                <a:srgbClr val="DE5835"/>
              </a:buClr>
              <a:buChar char="‣"/>
              <a:defRPr>
                <a:solidFill>
                  <a:srgbClr val="2A2A2A"/>
                </a:solidFill>
              </a:defRPr>
            </a:lvl3pPr>
            <a:lvl4pPr marL="2946400" indent="-1422400">
              <a:buClr>
                <a:srgbClr val="DE5835"/>
              </a:buClr>
              <a:buChar char="‣"/>
              <a:defRPr>
                <a:solidFill>
                  <a:srgbClr val="2A2A2A"/>
                </a:solidFill>
              </a:defRPr>
            </a:lvl4pPr>
            <a:lvl5pPr marL="3403600" indent="-1422400">
              <a:buClr>
                <a:srgbClr val="DE5835"/>
              </a:buClr>
              <a:buChar char="‣"/>
              <a:defRPr>
                <a:solidFill>
                  <a:srgbClr val="2A2A2A"/>
                </a:solidFill>
              </a:defRPr>
            </a:lvl5pPr>
          </a:lstStyle>
          <a:p>
            <a:r>
              <a:t>Body Level One</a:t>
            </a:r>
          </a:p>
          <a:p>
            <a:pPr lvl="1"/>
            <a:r>
              <a:t>Body Level Two</a:t>
            </a:r>
          </a:p>
          <a:p>
            <a:pPr lvl="2"/>
            <a:r>
              <a:t>Body Level Three</a:t>
            </a:r>
          </a:p>
          <a:p>
            <a:pPr lvl="3"/>
            <a:r>
              <a:t>Body Level Four</a:t>
            </a:r>
          </a:p>
          <a:p>
            <a:pPr lvl="4"/>
            <a:r>
              <a:t>Body Level Five</a:t>
            </a:r>
          </a:p>
        </p:txBody>
      </p:sp>
      <p:sp>
        <p:nvSpPr>
          <p:cNvPr id="30" name="Google Shape;30;p5"/>
          <p:cNvSpPr txBox="1">
            <a:spLocks noGrp="1"/>
          </p:cNvSpPr>
          <p:nvPr>
            <p:ph type="body" sz="half" idx="21"/>
          </p:nvPr>
        </p:nvSpPr>
        <p:spPr>
          <a:xfrm>
            <a:off x="12886400" y="5020706"/>
            <a:ext cx="10666401" cy="7415292"/>
          </a:xfrm>
          <a:prstGeom prst="rect">
            <a:avLst/>
          </a:prstGeom>
        </p:spPr>
        <p:txBody>
          <a:bodyPr/>
          <a:lstStyle/>
          <a:p>
            <a:pPr marL="956128" indent="-816428">
              <a:lnSpc>
                <a:spcPct val="115000"/>
              </a:lnSpc>
              <a:buSzPts val="3600"/>
              <a:defRPr sz="3600">
                <a:solidFill>
                  <a:srgbClr val="DD5735"/>
                </a:solidFill>
                <a:latin typeface="Arial"/>
                <a:ea typeface="Arial"/>
                <a:cs typeface="Arial"/>
                <a:sym typeface="Arial"/>
              </a:defRPr>
            </a:pPr>
            <a:endParaRPr/>
          </a:p>
        </p:txBody>
      </p:sp>
      <p:sp>
        <p:nvSpPr>
          <p:cNvPr id="31" name="Google Shape;32;p5"/>
          <p:cNvSpPr/>
          <p:nvPr/>
        </p:nvSpPr>
        <p:spPr>
          <a:xfrm>
            <a:off x="-15466" y="3128798"/>
            <a:ext cx="24414933" cy="1"/>
          </a:xfrm>
          <a:prstGeom prst="line">
            <a:avLst/>
          </a:prstGeom>
          <a:ln w="101600">
            <a:solidFill>
              <a:srgbClr val="DE5835"/>
            </a:solidFill>
          </a:ln>
        </p:spPr>
        <p:txBody>
          <a:bodyPr lIns="0" tIns="0" rIns="0" bIns="0"/>
          <a:lstStyle/>
          <a:p>
            <a:pPr algn="l">
              <a:lnSpc>
                <a:spcPct val="100000"/>
              </a:lnSpc>
              <a:defRPr sz="3600">
                <a:latin typeface="Arial"/>
                <a:ea typeface="Arial"/>
                <a:cs typeface="Arial"/>
                <a:sym typeface="Arial"/>
              </a:defRPr>
            </a:pPr>
            <a:endParaRPr/>
          </a:p>
        </p:txBody>
      </p:sp>
      <p:pic>
        <p:nvPicPr>
          <p:cNvPr id="32" name="ORANGE BULLE WITH ARROWS v2.pdf" descr="ORANGE BULLE WITH ARROWS v2.pdf"/>
          <p:cNvPicPr>
            <a:picLocks noChangeAspect="1"/>
          </p:cNvPicPr>
          <p:nvPr/>
        </p:nvPicPr>
        <p:blipFill>
          <a:blip r:embed="rId2"/>
          <a:stretch>
            <a:fillRect/>
          </a:stretch>
        </p:blipFill>
        <p:spPr>
          <a:xfrm>
            <a:off x="584199" y="717620"/>
            <a:ext cx="1996444" cy="1996444"/>
          </a:xfrm>
          <a:prstGeom prst="rect">
            <a:avLst/>
          </a:prstGeom>
          <a:ln w="12700">
            <a:miter lim="400000"/>
          </a:ln>
        </p:spPr>
      </p:pic>
      <p:sp>
        <p:nvSpPr>
          <p:cNvPr id="33" name="Rectangle"/>
          <p:cNvSpPr/>
          <p:nvPr/>
        </p:nvSpPr>
        <p:spPr>
          <a:xfrm>
            <a:off x="-110913" y="12721317"/>
            <a:ext cx="24605826" cy="1111526"/>
          </a:xfrm>
          <a:prstGeom prst="rect">
            <a:avLst/>
          </a:prstGeom>
          <a:solidFill>
            <a:srgbClr val="DD5735"/>
          </a:solidFill>
          <a:ln w="12700">
            <a:miter lim="400000"/>
          </a:ln>
        </p:spPr>
        <p:txBody>
          <a:bodyPr lIns="121919" tIns="121919" rIns="121919" bIns="121919" anchor="ctr"/>
          <a:lstStyle/>
          <a:p>
            <a:pPr algn="l">
              <a:lnSpc>
                <a:spcPct val="100000"/>
              </a:lnSpc>
              <a:defRPr sz="3600">
                <a:solidFill>
                  <a:srgbClr val="FFFFFF"/>
                </a:solidFill>
                <a:latin typeface="Arial"/>
                <a:ea typeface="Arial"/>
                <a:cs typeface="Arial"/>
                <a:sym typeface="Arial"/>
              </a:defRPr>
            </a:pPr>
            <a:endParaRPr/>
          </a:p>
        </p:txBody>
      </p:sp>
      <p:sp>
        <p:nvSpPr>
          <p:cNvPr id="34" name="Slide Number"/>
          <p:cNvSpPr txBox="1">
            <a:spLocks noGrp="1"/>
          </p:cNvSpPr>
          <p:nvPr>
            <p:ph type="sldNum" sz="quarter" idx="2"/>
          </p:nvPr>
        </p:nvSpPr>
        <p:spPr>
          <a:xfrm>
            <a:off x="22333599" y="1027513"/>
            <a:ext cx="1219201" cy="944206"/>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ctivities turquoise">
    <p:spTree>
      <p:nvGrpSpPr>
        <p:cNvPr id="1" name=""/>
        <p:cNvGrpSpPr/>
        <p:nvPr/>
      </p:nvGrpSpPr>
      <p:grpSpPr>
        <a:xfrm>
          <a:off x="0" y="0"/>
          <a:ext cx="0" cy="0"/>
          <a:chOff x="0" y="0"/>
          <a:chExt cx="0" cy="0"/>
        </a:xfrm>
      </p:grpSpPr>
      <p:sp>
        <p:nvSpPr>
          <p:cNvPr id="41" name="Title Text"/>
          <p:cNvSpPr txBox="1">
            <a:spLocks noGrp="1"/>
          </p:cNvSpPr>
          <p:nvPr>
            <p:ph type="title"/>
          </p:nvPr>
        </p:nvSpPr>
        <p:spPr>
          <a:xfrm>
            <a:off x="2897066" y="338448"/>
            <a:ext cx="18441902" cy="3093455"/>
          </a:xfrm>
          <a:prstGeom prst="rect">
            <a:avLst/>
          </a:prstGeom>
        </p:spPr>
        <p:txBody>
          <a:bodyPr/>
          <a:lstStyle>
            <a:lvl1pPr>
              <a:lnSpc>
                <a:spcPct val="100000"/>
              </a:lnSpc>
              <a:defRPr sz="13200">
                <a:solidFill>
                  <a:srgbClr val="6FA6A3"/>
                </a:solidFill>
                <a:latin typeface="Bahnschrift Condensed" panose="020B0502040204020203" pitchFamily="34" charset="0"/>
                <a:ea typeface="Bahnschrift Condensed" panose="020B0502040204020203" pitchFamily="34" charset="0"/>
                <a:cs typeface="Bahnschrift Condensed" panose="020B0502040204020203" pitchFamily="34" charset="0"/>
                <a:sym typeface="BebasNeue"/>
              </a:defRPr>
            </a:lvl1pPr>
          </a:lstStyle>
          <a:p>
            <a:r>
              <a:rPr dirty="0"/>
              <a:t>Title Text</a:t>
            </a:r>
          </a:p>
        </p:txBody>
      </p:sp>
      <p:sp>
        <p:nvSpPr>
          <p:cNvPr id="42" name="Body Level One…"/>
          <p:cNvSpPr txBox="1">
            <a:spLocks noGrp="1"/>
          </p:cNvSpPr>
          <p:nvPr>
            <p:ph type="body" sz="half" idx="1"/>
          </p:nvPr>
        </p:nvSpPr>
        <p:spPr>
          <a:xfrm>
            <a:off x="1102132" y="5081360"/>
            <a:ext cx="10666402" cy="7415292"/>
          </a:xfrm>
          <a:prstGeom prst="rect">
            <a:avLst/>
          </a:prstGeom>
        </p:spPr>
        <p:txBody>
          <a:bodyPr/>
          <a:lstStyle>
            <a:lvl1pPr marL="956128" indent="-816428">
              <a:lnSpc>
                <a:spcPct val="120000"/>
              </a:lnSpc>
              <a:buClr>
                <a:srgbClr val="6FA6A3"/>
              </a:buClr>
              <a:buSzPts val="18000"/>
              <a:buChar char="‣"/>
              <a:defRPr sz="3600">
                <a:latin typeface="Arial"/>
                <a:ea typeface="Arial"/>
                <a:cs typeface="Arial"/>
                <a:sym typeface="Arial"/>
              </a:defRPr>
            </a:lvl1pPr>
            <a:lvl2pPr marL="1524000" indent="-914400">
              <a:lnSpc>
                <a:spcPct val="120000"/>
              </a:lnSpc>
              <a:buClr>
                <a:srgbClr val="6FA6A3"/>
              </a:buClr>
              <a:buSzPts val="3600"/>
              <a:buChar char="‣"/>
              <a:defRPr sz="3600">
                <a:latin typeface="Arial"/>
                <a:ea typeface="Arial"/>
                <a:cs typeface="Arial"/>
                <a:sym typeface="Arial"/>
              </a:defRPr>
            </a:lvl2pPr>
            <a:lvl3pPr marL="1981200" indent="-914400">
              <a:lnSpc>
                <a:spcPct val="120000"/>
              </a:lnSpc>
              <a:buClr>
                <a:srgbClr val="6FA6A3"/>
              </a:buClr>
              <a:buSzPts val="3600"/>
              <a:buChar char="‣"/>
              <a:defRPr sz="3600">
                <a:latin typeface="Arial"/>
                <a:ea typeface="Arial"/>
                <a:cs typeface="Arial"/>
                <a:sym typeface="Arial"/>
              </a:defRPr>
            </a:lvl3pPr>
            <a:lvl4pPr marL="2438400" indent="-914400">
              <a:lnSpc>
                <a:spcPct val="120000"/>
              </a:lnSpc>
              <a:buClr>
                <a:srgbClr val="6FA6A3"/>
              </a:buClr>
              <a:buSzPts val="3600"/>
              <a:buChar char="‣"/>
              <a:defRPr sz="3600">
                <a:latin typeface="Arial"/>
                <a:ea typeface="Arial"/>
                <a:cs typeface="Arial"/>
                <a:sym typeface="Arial"/>
              </a:defRPr>
            </a:lvl4pPr>
            <a:lvl5pPr marL="2895600" indent="-914400">
              <a:lnSpc>
                <a:spcPct val="120000"/>
              </a:lnSpc>
              <a:buClr>
                <a:srgbClr val="6FA6A3"/>
              </a:buClr>
              <a:buSzPts val="3600"/>
              <a:buChar char="‣"/>
              <a:defRPr sz="3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 name="Google Shape;30;p5"/>
          <p:cNvSpPr txBox="1">
            <a:spLocks noGrp="1"/>
          </p:cNvSpPr>
          <p:nvPr>
            <p:ph type="body" sz="half" idx="21"/>
          </p:nvPr>
        </p:nvSpPr>
        <p:spPr>
          <a:xfrm>
            <a:off x="12886400" y="5020706"/>
            <a:ext cx="10666401" cy="7415292"/>
          </a:xfrm>
          <a:prstGeom prst="rect">
            <a:avLst/>
          </a:prstGeom>
        </p:spPr>
        <p:txBody>
          <a:bodyPr/>
          <a:lstStyle/>
          <a:p>
            <a:pPr marL="956128" indent="-816428">
              <a:lnSpc>
                <a:spcPct val="115000"/>
              </a:lnSpc>
              <a:buSzPts val="3600"/>
              <a:defRPr sz="3600">
                <a:latin typeface="Arial"/>
                <a:ea typeface="Arial"/>
                <a:cs typeface="Arial"/>
                <a:sym typeface="Arial"/>
              </a:defRPr>
            </a:pPr>
            <a:endParaRPr/>
          </a:p>
        </p:txBody>
      </p:sp>
      <p:sp>
        <p:nvSpPr>
          <p:cNvPr id="44" name="Google Shape;32;p5"/>
          <p:cNvSpPr/>
          <p:nvPr/>
        </p:nvSpPr>
        <p:spPr>
          <a:xfrm>
            <a:off x="-15466" y="3128798"/>
            <a:ext cx="24414933" cy="1"/>
          </a:xfrm>
          <a:prstGeom prst="line">
            <a:avLst/>
          </a:prstGeom>
          <a:ln w="101600">
            <a:solidFill>
              <a:srgbClr val="6FA6A3"/>
            </a:solidFill>
          </a:ln>
        </p:spPr>
        <p:txBody>
          <a:bodyPr lIns="0" tIns="0" rIns="0" bIns="0"/>
          <a:lstStyle/>
          <a:p>
            <a:pPr algn="l">
              <a:lnSpc>
                <a:spcPct val="100000"/>
              </a:lnSpc>
              <a:defRPr sz="3600">
                <a:latin typeface="Arial"/>
                <a:ea typeface="Arial"/>
                <a:cs typeface="Arial"/>
                <a:sym typeface="Arial"/>
              </a:defRPr>
            </a:pPr>
            <a:endParaRPr/>
          </a:p>
        </p:txBody>
      </p:sp>
      <p:pic>
        <p:nvPicPr>
          <p:cNvPr id="45" name="TURQUOISE BULLE WITH ARROWS v2.pdf" descr="TURQUOISE BULLE WITH ARROWS v2.pdf"/>
          <p:cNvPicPr>
            <a:picLocks noChangeAspect="1"/>
          </p:cNvPicPr>
          <p:nvPr/>
        </p:nvPicPr>
        <p:blipFill>
          <a:blip r:embed="rId2"/>
          <a:stretch>
            <a:fillRect/>
          </a:stretch>
        </p:blipFill>
        <p:spPr>
          <a:xfrm>
            <a:off x="584199" y="717620"/>
            <a:ext cx="1996444" cy="1996444"/>
          </a:xfrm>
          <a:prstGeom prst="rect">
            <a:avLst/>
          </a:prstGeom>
          <a:ln w="12700">
            <a:miter lim="400000"/>
          </a:ln>
        </p:spPr>
      </p:pic>
      <p:sp>
        <p:nvSpPr>
          <p:cNvPr id="46" name="Rectangle"/>
          <p:cNvSpPr/>
          <p:nvPr/>
        </p:nvSpPr>
        <p:spPr>
          <a:xfrm>
            <a:off x="-110913" y="12721317"/>
            <a:ext cx="24605826" cy="1111526"/>
          </a:xfrm>
          <a:prstGeom prst="rect">
            <a:avLst/>
          </a:prstGeom>
          <a:solidFill>
            <a:srgbClr val="6FA6A3"/>
          </a:solidFill>
          <a:ln w="12700">
            <a:miter lim="400000"/>
          </a:ln>
        </p:spPr>
        <p:txBody>
          <a:bodyPr lIns="121919" tIns="121919" rIns="121919" bIns="121919" anchor="ctr"/>
          <a:lstStyle/>
          <a:p>
            <a:pPr algn="l">
              <a:lnSpc>
                <a:spcPct val="100000"/>
              </a:lnSpc>
              <a:defRPr sz="3600">
                <a:solidFill>
                  <a:srgbClr val="6FA6A3"/>
                </a:solidFill>
                <a:latin typeface="Arial"/>
                <a:ea typeface="Arial"/>
                <a:cs typeface="Arial"/>
                <a:sym typeface="Arial"/>
              </a:defRPr>
            </a:pPr>
            <a:endParaRPr/>
          </a:p>
        </p:txBody>
      </p:sp>
      <p:sp>
        <p:nvSpPr>
          <p:cNvPr id="48" name="Slide Number"/>
          <p:cNvSpPr txBox="1">
            <a:spLocks noGrp="1"/>
          </p:cNvSpPr>
          <p:nvPr>
            <p:ph type="sldNum" sz="quarter" idx="2"/>
          </p:nvPr>
        </p:nvSpPr>
        <p:spPr>
          <a:xfrm>
            <a:off x="22333599" y="1027513"/>
            <a:ext cx="1219201" cy="944206"/>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activities turquoise copy">
    <p:spTree>
      <p:nvGrpSpPr>
        <p:cNvPr id="1" name=""/>
        <p:cNvGrpSpPr/>
        <p:nvPr/>
      </p:nvGrpSpPr>
      <p:grpSpPr>
        <a:xfrm>
          <a:off x="0" y="0"/>
          <a:ext cx="0" cy="0"/>
          <a:chOff x="0" y="0"/>
          <a:chExt cx="0" cy="0"/>
        </a:xfrm>
      </p:grpSpPr>
      <p:sp>
        <p:nvSpPr>
          <p:cNvPr id="55" name="Title Text"/>
          <p:cNvSpPr txBox="1">
            <a:spLocks noGrp="1"/>
          </p:cNvSpPr>
          <p:nvPr>
            <p:ph type="title"/>
          </p:nvPr>
        </p:nvSpPr>
        <p:spPr>
          <a:xfrm>
            <a:off x="2897066" y="338448"/>
            <a:ext cx="18441902" cy="3093455"/>
          </a:xfrm>
          <a:prstGeom prst="rect">
            <a:avLst/>
          </a:prstGeom>
        </p:spPr>
        <p:txBody>
          <a:bodyPr/>
          <a:lstStyle>
            <a:lvl1pPr>
              <a:lnSpc>
                <a:spcPct val="100000"/>
              </a:lnSpc>
              <a:defRPr sz="13200">
                <a:solidFill>
                  <a:srgbClr val="2E5F5C"/>
                </a:solidFill>
                <a:latin typeface="Bahnschrift Condensed" panose="020B0502040204020203" pitchFamily="34" charset="0"/>
                <a:ea typeface="Bahnschrift Condensed" panose="020B0502040204020203" pitchFamily="34" charset="0"/>
                <a:cs typeface="Bahnschrift Condensed" panose="020B0502040204020203" pitchFamily="34" charset="0"/>
                <a:sym typeface="BebasNeue"/>
              </a:defRPr>
            </a:lvl1pPr>
          </a:lstStyle>
          <a:p>
            <a:r>
              <a:rPr dirty="0"/>
              <a:t>Title Text</a:t>
            </a:r>
          </a:p>
        </p:txBody>
      </p:sp>
      <p:sp>
        <p:nvSpPr>
          <p:cNvPr id="56" name="Body Level One…"/>
          <p:cNvSpPr txBox="1">
            <a:spLocks noGrp="1"/>
          </p:cNvSpPr>
          <p:nvPr>
            <p:ph type="body" sz="half" idx="1"/>
          </p:nvPr>
        </p:nvSpPr>
        <p:spPr>
          <a:xfrm>
            <a:off x="1102132" y="5081359"/>
            <a:ext cx="10666402" cy="7415293"/>
          </a:xfrm>
          <a:prstGeom prst="rect">
            <a:avLst/>
          </a:prstGeom>
        </p:spPr>
        <p:txBody>
          <a:bodyPr/>
          <a:lstStyle>
            <a:lvl1pPr marL="1054100">
              <a:lnSpc>
                <a:spcPct val="120000"/>
              </a:lnSpc>
              <a:buClr>
                <a:srgbClr val="2E5F5C"/>
              </a:buClr>
              <a:buSzPts val="18000"/>
              <a:buChar char="‣"/>
              <a:defRPr sz="3600">
                <a:latin typeface="Arial"/>
                <a:ea typeface="Arial"/>
                <a:cs typeface="Arial"/>
                <a:sym typeface="Arial"/>
              </a:defRPr>
            </a:lvl1pPr>
            <a:lvl2pPr marL="1524000" indent="-914400">
              <a:lnSpc>
                <a:spcPct val="120000"/>
              </a:lnSpc>
              <a:buClr>
                <a:srgbClr val="2E5F5C"/>
              </a:buClr>
              <a:buSzPts val="3600"/>
              <a:buChar char="‣"/>
              <a:defRPr sz="3600">
                <a:latin typeface="Arial"/>
                <a:ea typeface="Arial"/>
                <a:cs typeface="Arial"/>
                <a:sym typeface="Arial"/>
              </a:defRPr>
            </a:lvl2pPr>
            <a:lvl3pPr marL="1981200" indent="-914400">
              <a:lnSpc>
                <a:spcPct val="120000"/>
              </a:lnSpc>
              <a:buClr>
                <a:srgbClr val="2E5F5C"/>
              </a:buClr>
              <a:buSzPts val="3600"/>
              <a:buChar char="‣"/>
              <a:defRPr sz="3600">
                <a:latin typeface="Arial"/>
                <a:ea typeface="Arial"/>
                <a:cs typeface="Arial"/>
                <a:sym typeface="Arial"/>
              </a:defRPr>
            </a:lvl3pPr>
            <a:lvl4pPr marL="2438400" indent="-914400">
              <a:lnSpc>
                <a:spcPct val="120000"/>
              </a:lnSpc>
              <a:buClr>
                <a:srgbClr val="2E5F5C"/>
              </a:buClr>
              <a:buSzPts val="3600"/>
              <a:buChar char="‣"/>
              <a:defRPr sz="3600">
                <a:latin typeface="Arial"/>
                <a:ea typeface="Arial"/>
                <a:cs typeface="Arial"/>
                <a:sym typeface="Arial"/>
              </a:defRPr>
            </a:lvl4pPr>
            <a:lvl5pPr marL="2895600" indent="-914400">
              <a:lnSpc>
                <a:spcPct val="120000"/>
              </a:lnSpc>
              <a:buClr>
                <a:srgbClr val="2E5F5C"/>
              </a:buClr>
              <a:buSzPts val="3600"/>
              <a:buChar char="‣"/>
              <a:defRPr sz="3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7" name="Google Shape;30;p5"/>
          <p:cNvSpPr txBox="1">
            <a:spLocks noGrp="1"/>
          </p:cNvSpPr>
          <p:nvPr>
            <p:ph type="body" sz="half" idx="21"/>
          </p:nvPr>
        </p:nvSpPr>
        <p:spPr>
          <a:xfrm>
            <a:off x="12886400" y="5020706"/>
            <a:ext cx="10666401" cy="7415292"/>
          </a:xfrm>
          <a:prstGeom prst="rect">
            <a:avLst/>
          </a:prstGeom>
        </p:spPr>
        <p:txBody>
          <a:bodyPr/>
          <a:lstStyle/>
          <a:p>
            <a:pPr marL="956128" indent="-816428">
              <a:lnSpc>
                <a:spcPct val="115000"/>
              </a:lnSpc>
              <a:buSzPts val="3600"/>
              <a:defRPr sz="3600">
                <a:latin typeface="Arial"/>
                <a:ea typeface="Arial"/>
                <a:cs typeface="Arial"/>
                <a:sym typeface="Arial"/>
              </a:defRPr>
            </a:pPr>
            <a:endParaRPr/>
          </a:p>
        </p:txBody>
      </p:sp>
      <p:sp>
        <p:nvSpPr>
          <p:cNvPr id="58" name="Google Shape;32;p5"/>
          <p:cNvSpPr/>
          <p:nvPr/>
        </p:nvSpPr>
        <p:spPr>
          <a:xfrm>
            <a:off x="-15466" y="3128798"/>
            <a:ext cx="24414933" cy="1"/>
          </a:xfrm>
          <a:prstGeom prst="line">
            <a:avLst/>
          </a:prstGeom>
          <a:ln w="101600">
            <a:solidFill>
              <a:srgbClr val="2E5F5C"/>
            </a:solidFill>
          </a:ln>
        </p:spPr>
        <p:txBody>
          <a:bodyPr lIns="0" tIns="0" rIns="0" bIns="0"/>
          <a:lstStyle/>
          <a:p>
            <a:pPr algn="l">
              <a:lnSpc>
                <a:spcPct val="100000"/>
              </a:lnSpc>
              <a:defRPr sz="3600">
                <a:latin typeface="Arial"/>
                <a:ea typeface="Arial"/>
                <a:cs typeface="Arial"/>
                <a:sym typeface="Arial"/>
              </a:defRPr>
            </a:pPr>
            <a:endParaRPr/>
          </a:p>
        </p:txBody>
      </p:sp>
      <p:pic>
        <p:nvPicPr>
          <p:cNvPr id="59" name="dark green BULLE WITH ARROWS v2.pdf" descr="dark green BULLE WITH ARROWS v2.pdf"/>
          <p:cNvPicPr>
            <a:picLocks noChangeAspect="1"/>
          </p:cNvPicPr>
          <p:nvPr/>
        </p:nvPicPr>
        <p:blipFill>
          <a:blip r:embed="rId2"/>
          <a:stretch>
            <a:fillRect/>
          </a:stretch>
        </p:blipFill>
        <p:spPr>
          <a:xfrm>
            <a:off x="584199" y="717620"/>
            <a:ext cx="1996444" cy="1996444"/>
          </a:xfrm>
          <a:prstGeom prst="rect">
            <a:avLst/>
          </a:prstGeom>
          <a:ln w="12700">
            <a:miter lim="400000"/>
          </a:ln>
        </p:spPr>
      </p:pic>
      <p:sp>
        <p:nvSpPr>
          <p:cNvPr id="60" name="Rectangle"/>
          <p:cNvSpPr/>
          <p:nvPr/>
        </p:nvSpPr>
        <p:spPr>
          <a:xfrm>
            <a:off x="-110913" y="12721318"/>
            <a:ext cx="24605826" cy="1111526"/>
          </a:xfrm>
          <a:prstGeom prst="rect">
            <a:avLst/>
          </a:prstGeom>
          <a:solidFill>
            <a:srgbClr val="2E5F5C"/>
          </a:solidFill>
          <a:ln w="12700">
            <a:miter lim="400000"/>
          </a:ln>
        </p:spPr>
        <p:txBody>
          <a:bodyPr lIns="121919" tIns="121919" rIns="121919" bIns="121919" anchor="ctr"/>
          <a:lstStyle/>
          <a:p>
            <a:pPr algn="l">
              <a:lnSpc>
                <a:spcPct val="100000"/>
              </a:lnSpc>
              <a:defRPr sz="3600">
                <a:solidFill>
                  <a:srgbClr val="2E5F5C"/>
                </a:solidFill>
                <a:latin typeface="Arial"/>
                <a:ea typeface="Arial"/>
                <a:cs typeface="Arial"/>
                <a:sym typeface="Arial"/>
              </a:defRPr>
            </a:pPr>
            <a:endParaRPr/>
          </a:p>
        </p:txBody>
      </p:sp>
      <p:sp>
        <p:nvSpPr>
          <p:cNvPr id="61" name="Slide Number"/>
          <p:cNvSpPr txBox="1">
            <a:spLocks noGrp="1"/>
          </p:cNvSpPr>
          <p:nvPr>
            <p:ph type="sldNum" sz="quarter" idx="2"/>
          </p:nvPr>
        </p:nvSpPr>
        <p:spPr>
          <a:xfrm>
            <a:off x="22333599" y="1027513"/>
            <a:ext cx="1219201" cy="944206"/>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USTOM">
    <p:spTree>
      <p:nvGrpSpPr>
        <p:cNvPr id="1" name=""/>
        <p:cNvGrpSpPr/>
        <p:nvPr/>
      </p:nvGrpSpPr>
      <p:grpSpPr>
        <a:xfrm>
          <a:off x="0" y="0"/>
          <a:ext cx="0" cy="0"/>
          <a:chOff x="0" y="0"/>
          <a:chExt cx="0" cy="0"/>
        </a:xfrm>
      </p:grpSpPr>
      <p:pic>
        <p:nvPicPr>
          <p:cNvPr id="77" name="Google Shape;47;p10" descr="Google Shape;47;p10"/>
          <p:cNvPicPr>
            <a:picLocks noChangeAspect="1"/>
          </p:cNvPicPr>
          <p:nvPr/>
        </p:nvPicPr>
        <p:blipFill>
          <a:blip r:embed="rId2"/>
          <a:srcRect t="23952" b="6680"/>
          <a:stretch>
            <a:fillRect/>
          </a:stretch>
        </p:blipFill>
        <p:spPr>
          <a:xfrm>
            <a:off x="-1" y="2"/>
            <a:ext cx="24384020" cy="11277593"/>
          </a:xfrm>
          <a:prstGeom prst="rect">
            <a:avLst/>
          </a:prstGeom>
          <a:ln w="12700">
            <a:miter lim="400000"/>
          </a:ln>
        </p:spPr>
      </p:pic>
      <p:sp>
        <p:nvSpPr>
          <p:cNvPr id="78" name="Google Shape;48;p10"/>
          <p:cNvSpPr/>
          <p:nvPr/>
        </p:nvSpPr>
        <p:spPr>
          <a:xfrm>
            <a:off x="-1" y="11277600"/>
            <a:ext cx="24384002" cy="2438401"/>
          </a:xfrm>
          <a:prstGeom prst="rect">
            <a:avLst/>
          </a:prstGeom>
          <a:solidFill>
            <a:srgbClr val="FFFFFF"/>
          </a:solidFill>
          <a:ln w="12700">
            <a:miter lim="400000"/>
          </a:ln>
        </p:spPr>
        <p:txBody>
          <a:bodyPr lIns="0" tIns="0" rIns="0" bIns="0" anchor="ctr"/>
          <a:lstStyle/>
          <a:p>
            <a:pPr algn="l">
              <a:lnSpc>
                <a:spcPct val="100000"/>
              </a:lnSpc>
              <a:defRPr sz="3600">
                <a:latin typeface="Arial"/>
                <a:ea typeface="Arial"/>
                <a:cs typeface="Arial"/>
                <a:sym typeface="Arial"/>
              </a:defRPr>
            </a:pPr>
            <a:endParaRPr/>
          </a:p>
        </p:txBody>
      </p:sp>
      <p:sp>
        <p:nvSpPr>
          <p:cNvPr id="79" name="Google Shape;49;p10"/>
          <p:cNvSpPr/>
          <p:nvPr/>
        </p:nvSpPr>
        <p:spPr>
          <a:xfrm>
            <a:off x="20948001" y="-1"/>
            <a:ext cx="365601" cy="11277602"/>
          </a:xfrm>
          <a:prstGeom prst="rect">
            <a:avLst/>
          </a:prstGeom>
          <a:solidFill>
            <a:srgbClr val="5C9F57"/>
          </a:solidFill>
          <a:ln w="12700">
            <a:miter lim="400000"/>
          </a:ln>
        </p:spPr>
        <p:txBody>
          <a:bodyPr lIns="0" tIns="0" rIns="0" bIns="0" anchor="ctr"/>
          <a:lstStyle/>
          <a:p>
            <a:pPr algn="l">
              <a:lnSpc>
                <a:spcPct val="100000"/>
              </a:lnSpc>
              <a:defRPr sz="3600">
                <a:latin typeface="Arial"/>
                <a:ea typeface="Arial"/>
                <a:cs typeface="Arial"/>
                <a:sym typeface="Arial"/>
              </a:defRPr>
            </a:pPr>
            <a:endParaRPr/>
          </a:p>
        </p:txBody>
      </p:sp>
      <p:sp>
        <p:nvSpPr>
          <p:cNvPr id="80" name="Google Shape;50;p10"/>
          <p:cNvSpPr/>
          <p:nvPr/>
        </p:nvSpPr>
        <p:spPr>
          <a:xfrm>
            <a:off x="21631800" y="-1"/>
            <a:ext cx="365601" cy="11277602"/>
          </a:xfrm>
          <a:prstGeom prst="rect">
            <a:avLst/>
          </a:prstGeom>
          <a:solidFill>
            <a:srgbClr val="33669A"/>
          </a:solidFill>
          <a:ln w="12700">
            <a:miter lim="400000"/>
          </a:ln>
        </p:spPr>
        <p:txBody>
          <a:bodyPr lIns="0" tIns="0" rIns="0" bIns="0" anchor="ctr"/>
          <a:lstStyle/>
          <a:p>
            <a:pPr algn="l">
              <a:lnSpc>
                <a:spcPct val="100000"/>
              </a:lnSpc>
              <a:defRPr sz="3600">
                <a:latin typeface="Arial"/>
                <a:ea typeface="Arial"/>
                <a:cs typeface="Arial"/>
                <a:sym typeface="Arial"/>
              </a:defRPr>
            </a:pPr>
            <a:endParaRPr/>
          </a:p>
        </p:txBody>
      </p:sp>
      <p:sp>
        <p:nvSpPr>
          <p:cNvPr id="81" name="Google Shape;51;p10"/>
          <p:cNvSpPr/>
          <p:nvPr/>
        </p:nvSpPr>
        <p:spPr>
          <a:xfrm>
            <a:off x="22315599" y="-1"/>
            <a:ext cx="365601" cy="11277602"/>
          </a:xfrm>
          <a:prstGeom prst="rect">
            <a:avLst/>
          </a:prstGeom>
          <a:solidFill>
            <a:srgbClr val="EC2390"/>
          </a:solidFill>
          <a:ln w="12700">
            <a:miter lim="400000"/>
          </a:ln>
        </p:spPr>
        <p:txBody>
          <a:bodyPr lIns="0" tIns="0" rIns="0" bIns="0" anchor="ctr"/>
          <a:lstStyle/>
          <a:p>
            <a:pPr algn="l">
              <a:lnSpc>
                <a:spcPct val="100000"/>
              </a:lnSpc>
              <a:defRPr sz="3600">
                <a:latin typeface="Arial"/>
                <a:ea typeface="Arial"/>
                <a:cs typeface="Arial"/>
                <a:sym typeface="Arial"/>
              </a:defRPr>
            </a:pPr>
            <a:endParaRPr/>
          </a:p>
        </p:txBody>
      </p:sp>
      <p:sp>
        <p:nvSpPr>
          <p:cNvPr id="82" name="Google Shape;52;p10"/>
          <p:cNvSpPr/>
          <p:nvPr/>
        </p:nvSpPr>
        <p:spPr>
          <a:xfrm>
            <a:off x="22999400" y="-1"/>
            <a:ext cx="365601" cy="11277602"/>
          </a:xfrm>
          <a:prstGeom prst="rect">
            <a:avLst/>
          </a:prstGeom>
          <a:solidFill>
            <a:srgbClr val="EF4136"/>
          </a:solidFill>
          <a:ln w="12700">
            <a:miter lim="400000"/>
          </a:ln>
        </p:spPr>
        <p:txBody>
          <a:bodyPr lIns="0" tIns="0" rIns="0" bIns="0" anchor="ctr"/>
          <a:lstStyle/>
          <a:p>
            <a:pPr algn="l">
              <a:lnSpc>
                <a:spcPct val="100000"/>
              </a:lnSpc>
              <a:defRPr sz="3600">
                <a:latin typeface="Arial"/>
                <a:ea typeface="Arial"/>
                <a:cs typeface="Arial"/>
                <a:sym typeface="Arial"/>
              </a:defRPr>
            </a:pPr>
            <a:endParaRPr/>
          </a:p>
        </p:txBody>
      </p:sp>
      <p:sp>
        <p:nvSpPr>
          <p:cNvPr id="83" name="Title Text"/>
          <p:cNvSpPr txBox="1">
            <a:spLocks noGrp="1"/>
          </p:cNvSpPr>
          <p:nvPr>
            <p:ph type="title"/>
          </p:nvPr>
        </p:nvSpPr>
        <p:spPr>
          <a:xfrm>
            <a:off x="831199" y="829055"/>
            <a:ext cx="19507202" cy="6096001"/>
          </a:xfrm>
          <a:prstGeom prst="rect">
            <a:avLst/>
          </a:prstGeom>
        </p:spPr>
        <p:txBody>
          <a:bodyPr anchor="t"/>
          <a:lstStyle>
            <a:lvl1pPr>
              <a:lnSpc>
                <a:spcPct val="100000"/>
              </a:lnSpc>
              <a:defRPr sz="16800">
                <a:latin typeface="Arial"/>
                <a:ea typeface="Arial"/>
                <a:cs typeface="Arial"/>
                <a:sym typeface="Arial"/>
              </a:defRPr>
            </a:lvl1pPr>
          </a:lstStyle>
          <a:p>
            <a:r>
              <a:t>Title Text</a:t>
            </a:r>
          </a:p>
        </p:txBody>
      </p:sp>
      <p:pic>
        <p:nvPicPr>
          <p:cNvPr id="84" name="Google Shape;54;p10" descr="Google Shape;54;p10"/>
          <p:cNvPicPr>
            <a:picLocks noChangeAspect="1"/>
          </p:cNvPicPr>
          <p:nvPr/>
        </p:nvPicPr>
        <p:blipFill>
          <a:blip r:embed="rId3"/>
          <a:stretch>
            <a:fillRect/>
          </a:stretch>
        </p:blipFill>
        <p:spPr>
          <a:xfrm>
            <a:off x="6435333" y="12009120"/>
            <a:ext cx="3828457" cy="975361"/>
          </a:xfrm>
          <a:prstGeom prst="rect">
            <a:avLst/>
          </a:prstGeom>
          <a:ln w="12700">
            <a:miter lim="400000"/>
          </a:ln>
        </p:spPr>
      </p:pic>
      <p:pic>
        <p:nvPicPr>
          <p:cNvPr id="85" name="Google Shape;55;p10" descr="Google Shape;55;p10"/>
          <p:cNvPicPr>
            <a:picLocks noChangeAspect="1"/>
          </p:cNvPicPr>
          <p:nvPr/>
        </p:nvPicPr>
        <p:blipFill>
          <a:blip r:embed="rId4"/>
          <a:stretch>
            <a:fillRect/>
          </a:stretch>
        </p:blipFill>
        <p:spPr>
          <a:xfrm>
            <a:off x="761999" y="11765279"/>
            <a:ext cx="4221916" cy="1463042"/>
          </a:xfrm>
          <a:prstGeom prst="rect">
            <a:avLst/>
          </a:prstGeom>
          <a:ln w="12700">
            <a:miter lim="400000"/>
          </a:ln>
        </p:spPr>
      </p:pic>
      <p:pic>
        <p:nvPicPr>
          <p:cNvPr id="86" name="Google Shape;56;p10" descr="Google Shape;56;p10"/>
          <p:cNvPicPr>
            <a:picLocks noChangeAspect="1"/>
          </p:cNvPicPr>
          <p:nvPr/>
        </p:nvPicPr>
        <p:blipFill>
          <a:blip r:embed="rId5"/>
          <a:stretch>
            <a:fillRect/>
          </a:stretch>
        </p:blipFill>
        <p:spPr>
          <a:xfrm>
            <a:off x="18860866" y="11704320"/>
            <a:ext cx="5092143" cy="1950721"/>
          </a:xfrm>
          <a:prstGeom prst="rect">
            <a:avLst/>
          </a:prstGeom>
          <a:ln w="12700">
            <a:miter lim="400000"/>
          </a:ln>
        </p:spPr>
      </p:pic>
      <p:sp>
        <p:nvSpPr>
          <p:cNvPr id="87" name="Slide Number"/>
          <p:cNvSpPr txBox="1">
            <a:spLocks noGrp="1"/>
          </p:cNvSpPr>
          <p:nvPr>
            <p:ph type="sldNum" sz="quarter" idx="2"/>
          </p:nvPr>
        </p:nvSpPr>
        <p:spPr>
          <a:xfrm>
            <a:off x="11785599" y="12277451"/>
            <a:ext cx="5689602" cy="870498"/>
          </a:xfrm>
          <a:prstGeom prst="rect">
            <a:avLst/>
          </a:prstGeom>
          <a:noFill/>
        </p:spPr>
        <p:txBody>
          <a:bodyPr wrap="none"/>
          <a:lstStyle>
            <a:lvl1pPr algn="r">
              <a:defRPr sz="2600" b="0">
                <a:solidFill>
                  <a:srgbClr val="59595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1199" y="577133"/>
            <a:ext cx="20726402" cy="182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nchor="ctr">
            <a:normAutofit/>
          </a:bodyPr>
          <a:lstStyle/>
          <a:p>
            <a:r>
              <a:t>Title Text</a:t>
            </a:r>
          </a:p>
        </p:txBody>
      </p:sp>
      <p:sp>
        <p:nvSpPr>
          <p:cNvPr id="3" name="Body Level One…"/>
          <p:cNvSpPr txBox="1">
            <a:spLocks noGrp="1"/>
          </p:cNvSpPr>
          <p:nvPr>
            <p:ph type="body" idx="1"/>
          </p:nvPr>
        </p:nvSpPr>
        <p:spPr>
          <a:xfrm>
            <a:off x="831199" y="3657599"/>
            <a:ext cx="22721602" cy="8790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333599" y="1000083"/>
            <a:ext cx="1219201" cy="982901"/>
          </a:xfrm>
          <a:prstGeom prst="rect">
            <a:avLst/>
          </a:prstGeom>
          <a:solidFill>
            <a:srgbClr val="D9D9D9"/>
          </a:solidFill>
          <a:ln w="12700">
            <a:miter lim="400000"/>
          </a:ln>
        </p:spPr>
        <p:txBody>
          <a:bodyPr lIns="243799" tIns="243799" rIns="243799" bIns="243799" anchor="ctr">
            <a:normAutofit/>
          </a:bodyPr>
          <a:lstStyle>
            <a:lvl1pPr>
              <a:lnSpc>
                <a:spcPct val="100000"/>
              </a:lnSpc>
              <a:defRPr sz="3200" b="1">
                <a:solidFill>
                  <a:srgbClr val="FFFFFF"/>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1pPr>
      <a:lvl2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2pPr>
      <a:lvl3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3pPr>
      <a:lvl4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4pPr>
      <a:lvl5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5pPr>
      <a:lvl6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6pPr>
      <a:lvl7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7pPr>
      <a:lvl8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8pPr>
      <a:lvl9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9pPr>
    </p:titleStyle>
    <p:bodyStyle>
      <a:lvl1pPr marL="1028700" marR="0" indent="-914400"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1pPr>
      <a:lvl2pPr marL="1598083" marR="0" indent="-1007533"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2pPr>
      <a:lvl3pPr marL="2256790" marR="0" indent="-1209040"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3pPr>
      <a:lvl4pPr marL="2899996" marR="0" indent="-1395046"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4pPr>
      <a:lvl5pPr marL="3294184" marR="0" indent="-1312984"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5pPr>
      <a:lvl6pPr marL="3751384" marR="0" indent="-1312984"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6pPr>
      <a:lvl7pPr marL="4208584" marR="0" indent="-1312984"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7pPr>
      <a:lvl8pPr marL="4665784" marR="0" indent="-1312984"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8pPr>
      <a:lvl9pPr marL="5122984" marR="0" indent="-1312984"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9pPr>
    </p:bodyStyle>
    <p:otherStyle>
      <a:lvl1pPr marL="0" marR="0" indent="0" algn="ctr" defTabSz="2438400" latinLnBrk="0">
        <a:lnSpc>
          <a:spcPct val="100000"/>
        </a:lnSpc>
        <a:spcBef>
          <a:spcPts val="0"/>
        </a:spcBef>
        <a:spcAft>
          <a:spcPts val="0"/>
        </a:spcAft>
        <a:buClrTx/>
        <a:buSzTx/>
        <a:buFontTx/>
        <a:buNone/>
        <a:tabLst/>
        <a:defRPr sz="3200" b="1" i="0" u="none" strike="noStrike" cap="none" spc="0" baseline="0">
          <a:solidFill>
            <a:schemeClr val="tx1"/>
          </a:solidFill>
          <a:uFillTx/>
          <a:latin typeface="+mn-lt"/>
          <a:ea typeface="+mn-ea"/>
          <a:cs typeface="+mn-cs"/>
          <a:sym typeface="Calibri"/>
        </a:defRPr>
      </a:lvl1pPr>
      <a:lvl2pPr marL="0" marR="0" indent="0" algn="ctr" defTabSz="2438400" latinLnBrk="0">
        <a:lnSpc>
          <a:spcPct val="100000"/>
        </a:lnSpc>
        <a:spcBef>
          <a:spcPts val="0"/>
        </a:spcBef>
        <a:spcAft>
          <a:spcPts val="0"/>
        </a:spcAft>
        <a:buClrTx/>
        <a:buSzTx/>
        <a:buFontTx/>
        <a:buNone/>
        <a:tabLst/>
        <a:defRPr sz="3200" b="1" i="0" u="none" strike="noStrike" cap="none" spc="0" baseline="0">
          <a:solidFill>
            <a:schemeClr val="tx1"/>
          </a:solidFill>
          <a:uFillTx/>
          <a:latin typeface="+mn-lt"/>
          <a:ea typeface="+mn-ea"/>
          <a:cs typeface="+mn-cs"/>
          <a:sym typeface="Calibri"/>
        </a:defRPr>
      </a:lvl2pPr>
      <a:lvl3pPr marL="0" marR="0" indent="0" algn="ctr" defTabSz="2438400" latinLnBrk="0">
        <a:lnSpc>
          <a:spcPct val="100000"/>
        </a:lnSpc>
        <a:spcBef>
          <a:spcPts val="0"/>
        </a:spcBef>
        <a:spcAft>
          <a:spcPts val="0"/>
        </a:spcAft>
        <a:buClrTx/>
        <a:buSzTx/>
        <a:buFontTx/>
        <a:buNone/>
        <a:tabLst/>
        <a:defRPr sz="3200" b="1" i="0" u="none" strike="noStrike" cap="none" spc="0" baseline="0">
          <a:solidFill>
            <a:schemeClr val="tx1"/>
          </a:solidFill>
          <a:uFillTx/>
          <a:latin typeface="+mn-lt"/>
          <a:ea typeface="+mn-ea"/>
          <a:cs typeface="+mn-cs"/>
          <a:sym typeface="Calibri"/>
        </a:defRPr>
      </a:lvl3pPr>
      <a:lvl4pPr marL="0" marR="0" indent="0" algn="ctr" defTabSz="2438400" latinLnBrk="0">
        <a:lnSpc>
          <a:spcPct val="100000"/>
        </a:lnSpc>
        <a:spcBef>
          <a:spcPts val="0"/>
        </a:spcBef>
        <a:spcAft>
          <a:spcPts val="0"/>
        </a:spcAft>
        <a:buClrTx/>
        <a:buSzTx/>
        <a:buFontTx/>
        <a:buNone/>
        <a:tabLst/>
        <a:defRPr sz="3200" b="1" i="0" u="none" strike="noStrike" cap="none" spc="0" baseline="0">
          <a:solidFill>
            <a:schemeClr val="tx1"/>
          </a:solidFill>
          <a:uFillTx/>
          <a:latin typeface="+mn-lt"/>
          <a:ea typeface="+mn-ea"/>
          <a:cs typeface="+mn-cs"/>
          <a:sym typeface="Calibri"/>
        </a:defRPr>
      </a:lvl4pPr>
      <a:lvl5pPr marL="0" marR="0" indent="0" algn="ctr" defTabSz="2438400" latinLnBrk="0">
        <a:lnSpc>
          <a:spcPct val="100000"/>
        </a:lnSpc>
        <a:spcBef>
          <a:spcPts val="0"/>
        </a:spcBef>
        <a:spcAft>
          <a:spcPts val="0"/>
        </a:spcAft>
        <a:buClrTx/>
        <a:buSzTx/>
        <a:buFontTx/>
        <a:buNone/>
        <a:tabLst/>
        <a:defRPr sz="3200" b="1" i="0" u="none" strike="noStrike" cap="none" spc="0" baseline="0">
          <a:solidFill>
            <a:schemeClr val="tx1"/>
          </a:solidFill>
          <a:uFillTx/>
          <a:latin typeface="+mn-lt"/>
          <a:ea typeface="+mn-ea"/>
          <a:cs typeface="+mn-cs"/>
          <a:sym typeface="Calibri"/>
        </a:defRPr>
      </a:lvl5pPr>
      <a:lvl6pPr marL="0" marR="0" indent="0" algn="ctr" defTabSz="2438400" latinLnBrk="0">
        <a:lnSpc>
          <a:spcPct val="100000"/>
        </a:lnSpc>
        <a:spcBef>
          <a:spcPts val="0"/>
        </a:spcBef>
        <a:spcAft>
          <a:spcPts val="0"/>
        </a:spcAft>
        <a:buClrTx/>
        <a:buSzTx/>
        <a:buFontTx/>
        <a:buNone/>
        <a:tabLst/>
        <a:defRPr sz="3200" b="1" i="0" u="none" strike="noStrike" cap="none" spc="0" baseline="0">
          <a:solidFill>
            <a:schemeClr val="tx1"/>
          </a:solidFill>
          <a:uFillTx/>
          <a:latin typeface="+mn-lt"/>
          <a:ea typeface="+mn-ea"/>
          <a:cs typeface="+mn-cs"/>
          <a:sym typeface="Calibri"/>
        </a:defRPr>
      </a:lvl6pPr>
      <a:lvl7pPr marL="0" marR="0" indent="0" algn="ctr" defTabSz="2438400" latinLnBrk="0">
        <a:lnSpc>
          <a:spcPct val="100000"/>
        </a:lnSpc>
        <a:spcBef>
          <a:spcPts val="0"/>
        </a:spcBef>
        <a:spcAft>
          <a:spcPts val="0"/>
        </a:spcAft>
        <a:buClrTx/>
        <a:buSzTx/>
        <a:buFontTx/>
        <a:buNone/>
        <a:tabLst/>
        <a:defRPr sz="3200" b="1" i="0" u="none" strike="noStrike" cap="none" spc="0" baseline="0">
          <a:solidFill>
            <a:schemeClr val="tx1"/>
          </a:solidFill>
          <a:uFillTx/>
          <a:latin typeface="+mn-lt"/>
          <a:ea typeface="+mn-ea"/>
          <a:cs typeface="+mn-cs"/>
          <a:sym typeface="Calibri"/>
        </a:defRPr>
      </a:lvl7pPr>
      <a:lvl8pPr marL="0" marR="0" indent="0" algn="ctr" defTabSz="2438400" latinLnBrk="0">
        <a:lnSpc>
          <a:spcPct val="100000"/>
        </a:lnSpc>
        <a:spcBef>
          <a:spcPts val="0"/>
        </a:spcBef>
        <a:spcAft>
          <a:spcPts val="0"/>
        </a:spcAft>
        <a:buClrTx/>
        <a:buSzTx/>
        <a:buFontTx/>
        <a:buNone/>
        <a:tabLst/>
        <a:defRPr sz="3200" b="1" i="0" u="none" strike="noStrike" cap="none" spc="0" baseline="0">
          <a:solidFill>
            <a:schemeClr val="tx1"/>
          </a:solidFill>
          <a:uFillTx/>
          <a:latin typeface="+mn-lt"/>
          <a:ea typeface="+mn-ea"/>
          <a:cs typeface="+mn-cs"/>
          <a:sym typeface="Calibri"/>
        </a:defRPr>
      </a:lvl8pPr>
      <a:lvl9pPr marL="0" marR="0" indent="0" algn="ctr" defTabSz="2438400" latinLnBrk="0">
        <a:lnSpc>
          <a:spcPct val="100000"/>
        </a:lnSpc>
        <a:spcBef>
          <a:spcPts val="0"/>
        </a:spcBef>
        <a:spcAft>
          <a:spcPts val="0"/>
        </a:spcAft>
        <a:buClrTx/>
        <a:buSzTx/>
        <a:buFontTx/>
        <a:buNone/>
        <a:tabLst/>
        <a:defRPr sz="3200" b="1"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sayoui.ca"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oct.ca/-/media/Transition_to_Teaching_2020/2020T2TMainReportFREWEB.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unsplash.com/s/photos/student-figuring-out-graph?utm_source=unsplash&amp;utm_medium=referral&amp;utm_content=creditCopyText" TargetMode="External"/><Relationship Id="rId4" Type="http://schemas.openxmlformats.org/officeDocument/2006/relationships/hyperlink" Target="https://unsplash.com/@gtomassetti?utm_source=unsplash&amp;utm_medium=referral&amp;utm_content=creditCopyText"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unsplash.com/s/photos/high-school-teacher?utm_source=unsplash&amp;utm_medium=referral&amp;utm_content=creditCopyText" TargetMode="External"/><Relationship Id="rId4" Type="http://schemas.openxmlformats.org/officeDocument/2006/relationships/hyperlink" Target="https://unsplash.com/@homajob?utm_source=unsplash&amp;utm_medium=referral&amp;utm_content=creditCopyTex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unsplash.com/s/photos/map-of-canada?utm_source=unsplash&amp;utm_medium=referral&amp;utm_content=creditCopyText" TargetMode="External"/><Relationship Id="rId4" Type="http://schemas.openxmlformats.org/officeDocument/2006/relationships/hyperlink" Target="https://unsplash.com/@greg_rosenke?utm_source=unsplash&amp;utm_medium=referral&amp;utm_content=creditCopyTex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unsplash.com/s/photos/teacher?utm_source=unsplash&amp;utm_medium=referral&amp;utm_content=creditCopyText" TargetMode="External"/><Relationship Id="rId4" Type="http://schemas.openxmlformats.org/officeDocument/2006/relationships/hyperlink" Target="https://unsplash.com/@wocintechchat?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frenchstreet.ca/chercher/?category_name=arts-culture-fr"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hyperlink" Target="https://unsplash.com/s/photos/school-books?utm_source=unsplash&amp;utm_medium=referral&amp;utm_content=creditCopyText" TargetMode="External"/><Relationship Id="rId4" Type="http://schemas.openxmlformats.org/officeDocument/2006/relationships/hyperlink" Target="https://unsplash.com/@element5digital?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www.youtube.com/watch?v=mHeyj2SeaT8"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hyperlink" Target="https://unsplash.com/s/photos/teacher-high-school?utm_source=unsplash&amp;utm_medium=referral&amp;utm_content=creditCopyText" TargetMode="External"/><Relationship Id="rId4" Type="http://schemas.openxmlformats.org/officeDocument/2006/relationships/hyperlink" Target="https://unsplash.com/@seankkkkkkkkkkkkkk?utm_source=unsplash&amp;utm_medium=referral&amp;utm_content=creditCopyTex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hyperlink" Target="https://unsplash.com/s/photos/learning?utm_source=unsplash&amp;utm_medium=referral&amp;utm_content=creditCopyText" TargetMode="External"/><Relationship Id="rId4" Type="http://schemas.openxmlformats.org/officeDocument/2006/relationships/hyperlink" Target="https://unsplash.com/@art_maltsev?utm_source=unsplash&amp;utm_medium=referral&amp;utm_content=creditCopyTex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ouensontils.ca/"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time_continue=130&amp;v=1BtDJ-u8VSY&amp;feature=emb_logo"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hyperlink" Target="https://www.youtube.com/watch?v=wpGovEUqKn0&amp;t=15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sayoui.c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6" name="Google Shape;110;p19"/>
          <p:cNvSpPr txBox="1"/>
          <p:nvPr/>
        </p:nvSpPr>
        <p:spPr>
          <a:xfrm>
            <a:off x="1433967" y="8754341"/>
            <a:ext cx="20238802" cy="4144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a:lnSpc>
                <a:spcPct val="100000"/>
              </a:lnSpc>
              <a:defRPr sz="3600">
                <a:solidFill>
                  <a:srgbClr val="FAF9F9"/>
                </a:solidFill>
                <a:latin typeface="Gill Sans"/>
                <a:ea typeface="Gill Sans"/>
                <a:cs typeface="Gill Sans"/>
                <a:sym typeface="Gill Sans"/>
              </a:defRPr>
            </a:lvl1pPr>
          </a:lstStyle>
          <a:p>
            <a:r>
              <a:t>CANADIAN PARENTS FOR FRENCH (ONTARIO)</a:t>
            </a:r>
          </a:p>
        </p:txBody>
      </p:sp>
      <p:pic>
        <p:nvPicPr>
          <p:cNvPr id="97" name="Google Shape;111;p19" descr="Google Shape;111;p19"/>
          <p:cNvPicPr>
            <a:picLocks noChangeAspect="1"/>
          </p:cNvPicPr>
          <p:nvPr/>
        </p:nvPicPr>
        <p:blipFill>
          <a:blip r:embed="rId3"/>
          <a:srcRect l="2386"/>
          <a:stretch>
            <a:fillRect/>
          </a:stretch>
        </p:blipFill>
        <p:spPr>
          <a:xfrm>
            <a:off x="-169334" y="-1"/>
            <a:ext cx="24717457" cy="13716002"/>
          </a:xfrm>
          <a:prstGeom prst="rect">
            <a:avLst/>
          </a:prstGeom>
          <a:ln w="12700">
            <a:miter lim="400000"/>
          </a:ln>
        </p:spPr>
      </p:pic>
      <p:sp>
        <p:nvSpPr>
          <p:cNvPr id="98" name="Google Shape;112;p19"/>
          <p:cNvSpPr txBox="1"/>
          <p:nvPr/>
        </p:nvSpPr>
        <p:spPr>
          <a:xfrm>
            <a:off x="1588786" y="8616650"/>
            <a:ext cx="20238801" cy="120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a:lnSpc>
                <a:spcPct val="100000"/>
              </a:lnSpc>
              <a:defRPr sz="3600">
                <a:solidFill>
                  <a:srgbClr val="FAF9F9"/>
                </a:solidFill>
                <a:latin typeface="Gill Sans"/>
                <a:ea typeface="Gill Sans"/>
                <a:cs typeface="Gill Sans"/>
                <a:sym typeface="Gill Sans"/>
              </a:defRPr>
            </a:lvl1pPr>
          </a:lstStyle>
          <a:p>
            <a:r>
              <a:t>CANADIAN PARENTS FOR FRENCH (ONTARIO)</a:t>
            </a:r>
          </a:p>
        </p:txBody>
      </p:sp>
      <p:sp>
        <p:nvSpPr>
          <p:cNvPr id="99" name="Google Shape;113;p19"/>
          <p:cNvSpPr txBox="1">
            <a:spLocks noGrp="1"/>
          </p:cNvSpPr>
          <p:nvPr>
            <p:ph type="sldNum" sz="quarter" idx="4294967295"/>
          </p:nvPr>
        </p:nvSpPr>
        <p:spPr>
          <a:xfrm>
            <a:off x="22296683" y="12771809"/>
            <a:ext cx="410918" cy="612034"/>
          </a:xfrm>
          <a:prstGeom prst="rect">
            <a:avLst/>
          </a:prstGeom>
          <a:no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866" tIns="121866" rIns="121866" bIns="121866">
            <a:spAutoFit/>
          </a:bodyPr>
          <a:lstStyle>
            <a:lvl1pPr algn="r">
              <a:defRPr sz="2400" b="0">
                <a:solidFill>
                  <a:srgbClr val="888888"/>
                </a:solidFill>
              </a:defRPr>
            </a:lvl1p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Google Shape;180;p27"/>
          <p:cNvSpPr txBox="1">
            <a:spLocks noGrp="1"/>
          </p:cNvSpPr>
          <p:nvPr>
            <p:ph type="title"/>
          </p:nvPr>
        </p:nvSpPr>
        <p:spPr>
          <a:xfrm>
            <a:off x="2897066" y="338448"/>
            <a:ext cx="21163255" cy="3093455"/>
          </a:xfrm>
          <a:prstGeom prst="rect">
            <a:avLst/>
          </a:prstGeom>
        </p:spPr>
        <p:txBody>
          <a:bodyPr/>
          <a:lstStyle/>
          <a:p>
            <a:r>
              <a:rPr lang="en-CA" dirty="0">
                <a:solidFill>
                  <a:srgbClr val="2A2A2A"/>
                </a:solidFill>
              </a:rPr>
              <a:t>FAISONS</a:t>
            </a:r>
            <a:r>
              <a:rPr lang="en-CA" dirty="0"/>
              <a:t> LE QUIZ</a:t>
            </a:r>
          </a:p>
        </p:txBody>
      </p:sp>
      <p:pic>
        <p:nvPicPr>
          <p:cNvPr id="148" name="Google Shape;182;p27" descr="Google Shape;182;p27">
            <a:hlinkClick r:id="rId3"/>
          </p:cNvPr>
          <p:cNvPicPr>
            <a:picLocks noChangeAspect="1"/>
          </p:cNvPicPr>
          <p:nvPr/>
        </p:nvPicPr>
        <p:blipFill>
          <a:blip r:embed="rId4"/>
          <a:stretch>
            <a:fillRect/>
          </a:stretch>
        </p:blipFill>
        <p:spPr>
          <a:xfrm>
            <a:off x="3986315" y="3627980"/>
            <a:ext cx="16411370" cy="8644956"/>
          </a:xfrm>
          <a:prstGeom prst="rect">
            <a:avLst/>
          </a:prstGeom>
          <a:ln w="12700">
            <a:miter lim="400000"/>
          </a:ln>
        </p:spPr>
      </p:pic>
      <p:sp>
        <p:nvSpPr>
          <p:cNvPr id="149" name="Google Shape;183;p27">
            <a:hlinkClick r:id="rId3"/>
          </p:cNvPr>
          <p:cNvSpPr/>
          <p:nvPr/>
        </p:nvSpPr>
        <p:spPr>
          <a:xfrm>
            <a:off x="12599733" y="2600666"/>
            <a:ext cx="2434401" cy="1050401"/>
          </a:xfrm>
          <a:prstGeom prst="ellipse">
            <a:avLst/>
          </a:prstGeom>
          <a:ln w="101600">
            <a:solidFill>
              <a:srgbClr val="1CACA5"/>
            </a:solidFill>
          </a:ln>
        </p:spPr>
        <p:txBody>
          <a:bodyPr lIns="121919" tIns="121919" rIns="121919" bIns="121919" anchor="ctr"/>
          <a:lstStyle/>
          <a:p>
            <a:pPr algn="l">
              <a:lnSpc>
                <a:spcPct val="100000"/>
              </a:lnSpc>
              <a:defRPr sz="3600">
                <a:latin typeface="Arial"/>
                <a:ea typeface="Arial"/>
                <a:cs typeface="Arial"/>
                <a:sym typeface="Arial"/>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Google Shape;172;p26"/>
          <p:cNvSpPr txBox="1">
            <a:spLocks noGrp="1"/>
          </p:cNvSpPr>
          <p:nvPr>
            <p:ph type="title"/>
          </p:nvPr>
        </p:nvSpPr>
        <p:spPr>
          <a:prstGeom prst="rect">
            <a:avLst/>
          </a:prstGeom>
        </p:spPr>
        <p:txBody>
          <a:bodyPr lIns="91399" tIns="91399" rIns="91399" bIns="91399"/>
          <a:lstStyle/>
          <a:p>
            <a:pPr>
              <a:lnSpc>
                <a:spcPct val="90000"/>
              </a:lnSpc>
              <a:defRPr>
                <a:solidFill>
                  <a:srgbClr val="1CACA5"/>
                </a:solidFill>
              </a:defRPr>
            </a:pPr>
            <a:r>
              <a:rPr lang="en-CA" dirty="0">
                <a:solidFill>
                  <a:srgbClr val="2A2A2A"/>
                </a:solidFill>
              </a:rPr>
              <a:t>APRÈS</a:t>
            </a:r>
            <a:r>
              <a:rPr lang="en-CA" dirty="0"/>
              <a:t> </a:t>
            </a:r>
            <a:r>
              <a:rPr lang="en-CA" dirty="0">
                <a:solidFill>
                  <a:srgbClr val="6FA6A3"/>
                </a:solidFill>
              </a:rPr>
              <a:t>LE QUIZ</a:t>
            </a:r>
          </a:p>
        </p:txBody>
      </p:sp>
      <p:sp>
        <p:nvSpPr>
          <p:cNvPr id="154" name="Discussion de tes résultats. Quelles questions t’y ont fait songer?Identifie deux nouveaux mots/expressions dans le glossaire du site.…"/>
          <p:cNvSpPr txBox="1"/>
          <p:nvPr/>
        </p:nvSpPr>
        <p:spPr>
          <a:xfrm>
            <a:off x="485432" y="4333151"/>
            <a:ext cx="12669602" cy="879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normAutofit/>
          </a:bodyPr>
          <a:lstStyle/>
          <a:p>
            <a:pPr marL="1054100" indent="-914400" algn="l">
              <a:buClr>
                <a:srgbClr val="5EA8A4"/>
              </a:buClr>
              <a:buSzPct val="150000"/>
              <a:buFont typeface="Arial"/>
              <a:buChar char="‣"/>
              <a:defRPr sz="5600">
                <a:solidFill>
                  <a:srgbClr val="2B2A2A"/>
                </a:solidFill>
                <a:latin typeface="Calibri"/>
                <a:ea typeface="Calibri"/>
                <a:cs typeface="Calibri"/>
                <a:sym typeface="Calibri"/>
              </a:defRPr>
            </a:pPr>
            <a:r>
              <a:t>Discussion de tes résultats. Quelles questions t’y ont fait songer?Identifie deux nouveaux mots/expressions dans le glossaire du site.</a:t>
            </a:r>
          </a:p>
          <a:p>
            <a:pPr marL="1054100" indent="-914400" algn="l">
              <a:spcBef>
                <a:spcPts val="2100"/>
              </a:spcBef>
              <a:buClr>
                <a:srgbClr val="5EA8A4"/>
              </a:buClr>
              <a:buSzPct val="150000"/>
              <a:buFont typeface="Arial"/>
              <a:buChar char="‣"/>
              <a:defRPr sz="5600">
                <a:solidFill>
                  <a:srgbClr val="2B2A2A"/>
                </a:solidFill>
                <a:latin typeface="Calibri"/>
                <a:ea typeface="Calibri"/>
                <a:cs typeface="Calibri"/>
                <a:sym typeface="Calibri"/>
              </a:defRPr>
            </a:pPr>
            <a:r>
              <a:t>Partage trois cartes de la section « Comment faire ? » qui pourraient t’aider dans ton cheminement professionnel ou personnel.</a:t>
            </a:r>
          </a:p>
        </p:txBody>
      </p:sp>
      <p:pic>
        <p:nvPicPr>
          <p:cNvPr id="155" name="Google Shape;199;p28" descr="Google Shape;199;p28"/>
          <p:cNvPicPr>
            <a:picLocks noChangeAspect="1"/>
          </p:cNvPicPr>
          <p:nvPr/>
        </p:nvPicPr>
        <p:blipFill>
          <a:blip r:embed="rId3"/>
          <a:srcRect r="33288"/>
          <a:stretch>
            <a:fillRect/>
          </a:stretch>
        </p:blipFill>
        <p:spPr>
          <a:xfrm>
            <a:off x="13493289" y="4335269"/>
            <a:ext cx="10084483" cy="7482661"/>
          </a:xfrm>
          <a:prstGeom prst="rect">
            <a:avLst/>
          </a:prstGeom>
          <a:ln w="12700">
            <a:miter lim="400000"/>
          </a:ln>
          <a:effectLst>
            <a:outerShdw blurRad="469900" dist="142779" dir="5400000" rotWithShape="0">
              <a:srgbClr val="000000">
                <a:alpha val="5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objectifs diapos couleur ORANGE"/>
          <p:cNvSpPr txBox="1">
            <a:spLocks noGrp="1"/>
          </p:cNvSpPr>
          <p:nvPr>
            <p:ph type="title"/>
          </p:nvPr>
        </p:nvSpPr>
        <p:spPr>
          <a:xfrm>
            <a:off x="2897066" y="338448"/>
            <a:ext cx="21425598" cy="3093455"/>
          </a:xfrm>
          <a:prstGeom prst="rect">
            <a:avLst/>
          </a:prstGeom>
        </p:spPr>
        <p:txBody>
          <a:bodyPr>
            <a:normAutofit/>
          </a:bodyPr>
          <a:lstStyle/>
          <a:p>
            <a:r>
              <a:rPr lang="en-CA" sz="12500" dirty="0">
                <a:solidFill>
                  <a:srgbClr val="2A2A2A"/>
                </a:solidFill>
              </a:rPr>
              <a:t>OBJECTIFS</a:t>
            </a:r>
            <a:r>
              <a:rPr lang="en-CA" sz="12500" dirty="0"/>
              <a:t> DIAPOS COULEUR ORANGE</a:t>
            </a:r>
          </a:p>
        </p:txBody>
      </p:sp>
      <p:sp>
        <p:nvSpPr>
          <p:cNvPr id="160" name="utiliser la pensée critique pour analyser de l’information.…"/>
          <p:cNvSpPr txBox="1">
            <a:spLocks noGrp="1"/>
          </p:cNvSpPr>
          <p:nvPr>
            <p:ph type="body" sz="half" idx="1"/>
          </p:nvPr>
        </p:nvSpPr>
        <p:spPr>
          <a:xfrm>
            <a:off x="5928105" y="3543695"/>
            <a:ext cx="17619028" cy="7415293"/>
          </a:xfrm>
          <a:prstGeom prst="rect">
            <a:avLst/>
          </a:prstGeom>
        </p:spPr>
        <p:txBody>
          <a:bodyPr/>
          <a:lstStyle/>
          <a:p>
            <a:pPr marL="1011936" indent="-877823" defTabSz="2340863">
              <a:spcBef>
                <a:spcPts val="2000"/>
              </a:spcBef>
              <a:buSzPct val="150000"/>
              <a:defRPr sz="5376"/>
            </a:pPr>
            <a:r>
              <a:rPr dirty="0" err="1"/>
              <a:t>utiliser</a:t>
            </a:r>
            <a:r>
              <a:rPr dirty="0"/>
              <a:t> la pensée critique pour </a:t>
            </a:r>
            <a:r>
              <a:rPr dirty="0" err="1"/>
              <a:t>analyser</a:t>
            </a:r>
            <a:r>
              <a:rPr dirty="0"/>
              <a:t> de </a:t>
            </a:r>
            <a:r>
              <a:rPr dirty="0" err="1"/>
              <a:t>l’information</a:t>
            </a:r>
            <a:r>
              <a:rPr dirty="0"/>
              <a:t>.</a:t>
            </a:r>
          </a:p>
          <a:p>
            <a:pPr marL="1011936" indent="-877823" defTabSz="2340863">
              <a:spcBef>
                <a:spcPts val="2000"/>
              </a:spcBef>
              <a:buSzPct val="150000"/>
              <a:defRPr sz="5376"/>
            </a:pPr>
            <a:r>
              <a:rPr dirty="0" err="1"/>
              <a:t>décrire</a:t>
            </a:r>
            <a:r>
              <a:rPr dirty="0"/>
              <a:t> des </a:t>
            </a:r>
            <a:r>
              <a:rPr dirty="0" err="1"/>
              <a:t>compétences</a:t>
            </a:r>
            <a:r>
              <a:rPr dirty="0"/>
              <a:t>, des </a:t>
            </a:r>
            <a:r>
              <a:rPr dirty="0" err="1"/>
              <a:t>stratégies</a:t>
            </a:r>
            <a:r>
              <a:rPr dirty="0"/>
              <a:t> et des habitudes qui </a:t>
            </a:r>
            <a:r>
              <a:rPr dirty="0" err="1"/>
              <a:t>peuvent</a:t>
            </a:r>
            <a:r>
              <a:rPr dirty="0"/>
              <a:t> </a:t>
            </a:r>
            <a:r>
              <a:rPr dirty="0" err="1"/>
              <a:t>contribuer</a:t>
            </a:r>
            <a:r>
              <a:rPr dirty="0"/>
              <a:t> à la </a:t>
            </a:r>
            <a:r>
              <a:rPr dirty="0" err="1"/>
              <a:t>réussite</a:t>
            </a:r>
            <a:r>
              <a:rPr dirty="0"/>
              <a:t> dans des </a:t>
            </a:r>
            <a:r>
              <a:rPr dirty="0" err="1"/>
              <a:t>possibilités</a:t>
            </a:r>
            <a:r>
              <a:rPr dirty="0"/>
              <a:t> de </a:t>
            </a:r>
            <a:r>
              <a:rPr dirty="0" err="1"/>
              <a:t>carrière</a:t>
            </a:r>
            <a:r>
              <a:rPr dirty="0"/>
              <a:t> et de vie. </a:t>
            </a:r>
          </a:p>
          <a:p>
            <a:pPr marL="1011936" indent="-877823" defTabSz="2340863">
              <a:spcBef>
                <a:spcPts val="2000"/>
              </a:spcBef>
              <a:buSzPct val="150000"/>
              <a:defRPr sz="5376"/>
            </a:pPr>
            <a:r>
              <a:rPr dirty="0" err="1"/>
              <a:t>décrire</a:t>
            </a:r>
            <a:r>
              <a:rPr dirty="0"/>
              <a:t> </a:t>
            </a:r>
            <a:r>
              <a:rPr dirty="0" err="1"/>
              <a:t>diverses</a:t>
            </a:r>
            <a:r>
              <a:rPr dirty="0"/>
              <a:t> tendances locales et </a:t>
            </a:r>
            <a:r>
              <a:rPr dirty="0" err="1"/>
              <a:t>mondiales</a:t>
            </a:r>
            <a:r>
              <a:rPr dirty="0"/>
              <a:t> </a:t>
            </a:r>
            <a:r>
              <a:rPr dirty="0" err="1"/>
              <a:t>liées</a:t>
            </a:r>
            <a:r>
              <a:rPr dirty="0"/>
              <a:t> au </a:t>
            </a:r>
            <a:r>
              <a:rPr dirty="0" err="1"/>
              <a:t>marche</a:t>
            </a:r>
            <a:r>
              <a:rPr dirty="0"/>
              <a:t>́ du travail et aux </a:t>
            </a:r>
            <a:r>
              <a:rPr dirty="0" err="1"/>
              <a:t>emplois</a:t>
            </a:r>
            <a:r>
              <a:rPr dirty="0"/>
              <a:t> (recherche et </a:t>
            </a:r>
            <a:r>
              <a:rPr dirty="0" err="1"/>
              <a:t>enquête</a:t>
            </a:r>
            <a:r>
              <a:rPr dirty="0"/>
              <a:t>). </a:t>
            </a:r>
          </a:p>
          <a:p>
            <a:pPr marL="1011936" indent="-877823" defTabSz="2340863">
              <a:spcBef>
                <a:spcPts val="2000"/>
              </a:spcBef>
              <a:buSzPct val="150000"/>
              <a:defRPr sz="5376"/>
            </a:pPr>
            <a:r>
              <a:rPr dirty="0"/>
              <a:t>identifier le </a:t>
            </a:r>
            <a:r>
              <a:rPr dirty="0" err="1"/>
              <a:t>rôle</a:t>
            </a:r>
            <a:r>
              <a:rPr dirty="0"/>
              <a:t> des </a:t>
            </a:r>
            <a:r>
              <a:rPr dirty="0" err="1"/>
              <a:t>compétences</a:t>
            </a:r>
            <a:r>
              <a:rPr dirty="0"/>
              <a:t> </a:t>
            </a:r>
            <a:r>
              <a:rPr dirty="0" err="1"/>
              <a:t>transférables</a:t>
            </a:r>
            <a:r>
              <a:rPr dirty="0"/>
              <a:t> dans le </a:t>
            </a:r>
            <a:r>
              <a:rPr dirty="0" err="1"/>
              <a:t>développement</a:t>
            </a:r>
            <a:r>
              <a:rPr dirty="0"/>
              <a:t> de </a:t>
            </a:r>
            <a:r>
              <a:rPr dirty="0" err="1"/>
              <a:t>carrière</a:t>
            </a:r>
            <a:r>
              <a:rPr dirty="0"/>
              <a:t>.</a:t>
            </a:r>
          </a:p>
        </p:txBody>
      </p:sp>
      <p:sp>
        <p:nvSpPr>
          <p:cNvPr id="161" name="JE PEUX :"/>
          <p:cNvSpPr/>
          <p:nvPr/>
        </p:nvSpPr>
        <p:spPr>
          <a:xfrm>
            <a:off x="904954" y="3852183"/>
            <a:ext cx="5550402" cy="198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lvl1pPr algn="l" defTabSz="2201333">
              <a:lnSpc>
                <a:spcPct val="70000"/>
              </a:lnSpc>
              <a:defRPr sz="13200">
                <a:solidFill>
                  <a:srgbClr val="2A2A2A"/>
                </a:solidFill>
                <a:latin typeface="BebasNeue"/>
                <a:ea typeface="BebasNeue"/>
                <a:cs typeface="BebasNeue"/>
                <a:sym typeface="BebasNeue"/>
              </a:defRPr>
            </a:lvl1pPr>
          </a:lstStyle>
          <a:p>
            <a:pPr>
              <a:defRPr sz="40000"/>
            </a:pPr>
            <a:r>
              <a:rPr sz="12500" b="1" dirty="0">
                <a:latin typeface="Bahnschrift Condensed" panose="020B0502040204020203" pitchFamily="34" charset="0"/>
              </a:rPr>
              <a:t>JE PEUX :</a:t>
            </a:r>
          </a:p>
        </p:txBody>
      </p:sp>
      <p:sp>
        <p:nvSpPr>
          <p:cNvPr id="2" name="SAYOUI.CA">
            <a:extLst>
              <a:ext uri="{FF2B5EF4-FFF2-40B4-BE49-F238E27FC236}">
                <a16:creationId xmlns:a16="http://schemas.microsoft.com/office/drawing/2014/main" id="{9F410CAD-42E5-2960-4385-9B5A5F0403E6}"/>
              </a:ext>
            </a:extLst>
          </p:cNvPr>
          <p:cNvSpPr/>
          <p:nvPr/>
        </p:nvSpPr>
        <p:spPr>
          <a:xfrm>
            <a:off x="519593" y="11583881"/>
            <a:ext cx="20676040" cy="3384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lvl1pPr algn="l" defTabSz="2201333">
              <a:lnSpc>
                <a:spcPct val="70000"/>
              </a:lnSpc>
              <a:defRPr sz="26600">
                <a:solidFill>
                  <a:srgbClr val="2A2A2A"/>
                </a:solidFill>
                <a:latin typeface="BebasNeue"/>
                <a:ea typeface="BebasNeue"/>
                <a:cs typeface="BebasNeue"/>
                <a:sym typeface="BebasNeue"/>
              </a:defRPr>
            </a:lvl1pPr>
          </a:lstStyle>
          <a:p>
            <a:pPr>
              <a:defRPr sz="40000"/>
            </a:pPr>
            <a:r>
              <a:rPr sz="20000" b="1" dirty="0">
                <a:latin typeface="Bahnschrift Condensed" panose="020B0502040204020203" pitchFamily="34" charset="0"/>
              </a:rPr>
              <a:t>SAYOUI.CA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Google Shape;215;p30"/>
          <p:cNvSpPr txBox="1">
            <a:spLocks noGrp="1"/>
          </p:cNvSpPr>
          <p:nvPr>
            <p:ph type="body" sz="half" idx="1"/>
          </p:nvPr>
        </p:nvSpPr>
        <p:spPr>
          <a:xfrm>
            <a:off x="1135999" y="4405448"/>
            <a:ext cx="14440941" cy="7415293"/>
          </a:xfrm>
          <a:prstGeom prst="rect">
            <a:avLst/>
          </a:prstGeom>
        </p:spPr>
        <p:txBody>
          <a:bodyPr lIns="91399" tIns="91399" rIns="91399" bIns="91399"/>
          <a:lstStyle/>
          <a:p>
            <a:pPr marL="990853" indent="-859536" defTabSz="2292095">
              <a:spcBef>
                <a:spcPts val="2000"/>
              </a:spcBef>
              <a:buSzPct val="150000"/>
              <a:defRPr sz="5264"/>
            </a:pPr>
            <a:r>
              <a:rPr dirty="0"/>
              <a:t> </a:t>
            </a:r>
            <a:r>
              <a:rPr dirty="0" err="1"/>
              <a:t>Référence</a:t>
            </a:r>
            <a:r>
              <a:rPr dirty="0"/>
              <a:t> pour les tableaux:  </a:t>
            </a:r>
            <a:r>
              <a:rPr i="1" u="sng" dirty="0">
                <a:solidFill>
                  <a:srgbClr val="0563C1"/>
                </a:solidFill>
                <a:uFill>
                  <a:solidFill>
                    <a:srgbClr val="0563C1"/>
                  </a:solidFill>
                </a:uFill>
                <a:hlinkClick r:id="rId3"/>
              </a:rPr>
              <a:t>Transition à </a:t>
            </a:r>
            <a:r>
              <a:rPr i="1" u="sng" dirty="0" err="1">
                <a:solidFill>
                  <a:srgbClr val="0563C1"/>
                </a:solidFill>
                <a:uFill>
                  <a:solidFill>
                    <a:srgbClr val="0563C1"/>
                  </a:solidFill>
                </a:uFill>
                <a:hlinkClick r:id="rId3"/>
              </a:rPr>
              <a:t>l’enseignement</a:t>
            </a:r>
            <a:r>
              <a:rPr dirty="0"/>
              <a:t> </a:t>
            </a:r>
          </a:p>
          <a:p>
            <a:pPr marL="990853" indent="-859536" defTabSz="2292095">
              <a:spcBef>
                <a:spcPts val="2000"/>
              </a:spcBef>
              <a:buSzPct val="150000"/>
              <a:defRPr sz="5264"/>
            </a:pPr>
            <a:r>
              <a:rPr dirty="0"/>
              <a:t>Ce lien </a:t>
            </a:r>
            <a:r>
              <a:rPr dirty="0" err="1"/>
              <a:t>est</a:t>
            </a:r>
            <a:r>
              <a:rPr dirty="0"/>
              <a:t>: </a:t>
            </a:r>
            <a:r>
              <a:rPr dirty="0" err="1"/>
              <a:t>l’enquête</a:t>
            </a:r>
            <a:r>
              <a:rPr dirty="0"/>
              <a:t> </a:t>
            </a:r>
            <a:r>
              <a:rPr dirty="0" err="1"/>
              <a:t>annuelle</a:t>
            </a:r>
            <a:r>
              <a:rPr dirty="0"/>
              <a:t> sur les débuts de </a:t>
            </a:r>
            <a:r>
              <a:rPr dirty="0" err="1"/>
              <a:t>carrière</a:t>
            </a:r>
            <a:r>
              <a:rPr dirty="0"/>
              <a:t> dans la profession </a:t>
            </a:r>
            <a:r>
              <a:rPr dirty="0" err="1"/>
              <a:t>enseignante</a:t>
            </a:r>
            <a:r>
              <a:rPr dirty="0"/>
              <a:t> (2021). </a:t>
            </a:r>
          </a:p>
          <a:p>
            <a:pPr marL="990853" indent="-859536" defTabSz="2292095">
              <a:spcBef>
                <a:spcPts val="2000"/>
              </a:spcBef>
              <a:buSzPct val="150000"/>
              <a:defRPr sz="5264"/>
            </a:pPr>
            <a:r>
              <a:rPr dirty="0" err="1"/>
              <a:t>Découvre</a:t>
            </a:r>
            <a:r>
              <a:rPr dirty="0"/>
              <a:t> </a:t>
            </a:r>
            <a:r>
              <a:rPr dirty="0" err="1"/>
              <a:t>l’expérience</a:t>
            </a:r>
            <a:r>
              <a:rPr dirty="0"/>
              <a:t> que </a:t>
            </a:r>
            <a:r>
              <a:rPr dirty="0" err="1"/>
              <a:t>vivent</a:t>
            </a:r>
            <a:r>
              <a:rPr dirty="0"/>
              <a:t> les nouveaux </a:t>
            </a:r>
            <a:r>
              <a:rPr dirty="0" err="1"/>
              <a:t>enseignants</a:t>
            </a:r>
            <a:r>
              <a:rPr dirty="0"/>
              <a:t> </a:t>
            </a:r>
            <a:r>
              <a:rPr dirty="0" err="1"/>
              <a:t>en</a:t>
            </a:r>
            <a:r>
              <a:rPr dirty="0"/>
              <a:t> Ontario, les types </a:t>
            </a:r>
            <a:r>
              <a:rPr dirty="0" err="1"/>
              <a:t>d’emplois</a:t>
            </a:r>
            <a:r>
              <a:rPr dirty="0"/>
              <a:t> </a:t>
            </a:r>
            <a:r>
              <a:rPr dirty="0" err="1"/>
              <a:t>qu’ils</a:t>
            </a:r>
            <a:r>
              <a:rPr dirty="0"/>
              <a:t> </a:t>
            </a:r>
            <a:r>
              <a:rPr dirty="0" err="1"/>
              <a:t>ont</a:t>
            </a:r>
            <a:r>
              <a:rPr dirty="0"/>
              <a:t> </a:t>
            </a:r>
            <a:r>
              <a:rPr dirty="0" err="1"/>
              <a:t>décrochés</a:t>
            </a:r>
            <a:r>
              <a:rPr dirty="0"/>
              <a:t>, la </a:t>
            </a:r>
            <a:r>
              <a:rPr dirty="0" err="1"/>
              <a:t>façon</a:t>
            </a:r>
            <a:r>
              <a:rPr dirty="0"/>
              <a:t> </a:t>
            </a:r>
            <a:r>
              <a:rPr dirty="0" err="1"/>
              <a:t>dont</a:t>
            </a:r>
            <a:r>
              <a:rPr dirty="0"/>
              <a:t> </a:t>
            </a:r>
            <a:r>
              <a:rPr dirty="0" err="1"/>
              <a:t>ils</a:t>
            </a:r>
            <a:r>
              <a:rPr dirty="0"/>
              <a:t> </a:t>
            </a:r>
            <a:r>
              <a:rPr dirty="0" err="1"/>
              <a:t>s’intègrent</a:t>
            </a:r>
            <a:r>
              <a:rPr dirty="0"/>
              <a:t> à la profession de </a:t>
            </a:r>
            <a:r>
              <a:rPr dirty="0" err="1"/>
              <a:t>leur</a:t>
            </a:r>
            <a:r>
              <a:rPr dirty="0"/>
              <a:t> </a:t>
            </a:r>
            <a:r>
              <a:rPr dirty="0" err="1"/>
              <a:t>choix</a:t>
            </a:r>
            <a:r>
              <a:rPr dirty="0"/>
              <a:t> et les </a:t>
            </a:r>
            <a:r>
              <a:rPr dirty="0" err="1"/>
              <a:t>statistiques</a:t>
            </a:r>
            <a:r>
              <a:rPr dirty="0"/>
              <a:t> sur les </a:t>
            </a:r>
            <a:r>
              <a:rPr dirty="0" err="1"/>
              <a:t>postes</a:t>
            </a:r>
            <a:r>
              <a:rPr dirty="0"/>
              <a:t> </a:t>
            </a:r>
            <a:r>
              <a:rPr dirty="0" err="1"/>
              <a:t>en</a:t>
            </a:r>
            <a:r>
              <a:rPr dirty="0"/>
              <a:t> </a:t>
            </a:r>
            <a:r>
              <a:rPr dirty="0" err="1"/>
              <a:t>demande</a:t>
            </a:r>
            <a:r>
              <a:rPr dirty="0"/>
              <a:t>.</a:t>
            </a:r>
          </a:p>
        </p:txBody>
      </p:sp>
      <p:pic>
        <p:nvPicPr>
          <p:cNvPr id="167" name="Screen Shot 2022-06-25 at 5.45.14 PM.jpg" descr="Screen Shot 2022-06-25 at 5.45.14 PM.jpg"/>
          <p:cNvPicPr>
            <a:picLocks noChangeAspect="1"/>
          </p:cNvPicPr>
          <p:nvPr/>
        </p:nvPicPr>
        <p:blipFill>
          <a:blip r:embed="rId4"/>
          <a:srcRect b="4703"/>
          <a:stretch>
            <a:fillRect/>
          </a:stretch>
        </p:blipFill>
        <p:spPr>
          <a:xfrm>
            <a:off x="16688672" y="4196268"/>
            <a:ext cx="6576241" cy="7833643"/>
          </a:xfrm>
          <a:prstGeom prst="rect">
            <a:avLst/>
          </a:prstGeom>
          <a:ln w="12700">
            <a:miter lim="400000"/>
          </a:ln>
        </p:spPr>
      </p:pic>
      <p:sp>
        <p:nvSpPr>
          <p:cNvPr id="168" name="Google Shape;214;p30"/>
          <p:cNvSpPr txBox="1">
            <a:spLocks noGrp="1"/>
          </p:cNvSpPr>
          <p:nvPr>
            <p:ph type="title"/>
          </p:nvPr>
        </p:nvSpPr>
        <p:spPr>
          <a:xfrm>
            <a:off x="2897066" y="211447"/>
            <a:ext cx="21453598" cy="3366583"/>
          </a:xfrm>
          <a:prstGeom prst="rect">
            <a:avLst/>
          </a:prstGeom>
        </p:spPr>
        <p:txBody>
          <a:bodyPr lIns="91399" tIns="91399" rIns="91399" bIns="91399"/>
          <a:lstStyle/>
          <a:p>
            <a:r>
              <a:rPr lang="en-CA" dirty="0">
                <a:solidFill>
                  <a:srgbClr val="2A2A2A"/>
                </a:solidFill>
              </a:rPr>
              <a:t>ANALYSE</a:t>
            </a:r>
            <a:r>
              <a:rPr lang="en-CA" dirty="0"/>
              <a:t> DES DONNÉES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Google Shape;223;p31"/>
          <p:cNvSpPr txBox="1">
            <a:spLocks noGrp="1"/>
          </p:cNvSpPr>
          <p:nvPr>
            <p:ph type="title"/>
          </p:nvPr>
        </p:nvSpPr>
        <p:spPr>
          <a:xfrm>
            <a:off x="2897066" y="351148"/>
            <a:ext cx="21293208" cy="3093455"/>
          </a:xfrm>
          <a:prstGeom prst="rect">
            <a:avLst/>
          </a:prstGeom>
        </p:spPr>
        <p:txBody>
          <a:bodyPr lIns="91399" tIns="91399" rIns="91399" bIns="91399"/>
          <a:lstStyle/>
          <a:p>
            <a:r>
              <a:rPr lang="en-CA" dirty="0">
                <a:solidFill>
                  <a:srgbClr val="2A2A2A"/>
                </a:solidFill>
              </a:rPr>
              <a:t>ANALYSE</a:t>
            </a:r>
            <a:r>
              <a:rPr lang="en-CA" dirty="0"/>
              <a:t> DES DONNÉES</a:t>
            </a:r>
          </a:p>
        </p:txBody>
      </p:sp>
      <p:sp>
        <p:nvSpPr>
          <p:cNvPr id="173" name="Google Shape;224;p31"/>
          <p:cNvSpPr txBox="1">
            <a:spLocks noGrp="1"/>
          </p:cNvSpPr>
          <p:nvPr>
            <p:ph type="body" sz="half" idx="1"/>
          </p:nvPr>
        </p:nvSpPr>
        <p:spPr>
          <a:xfrm>
            <a:off x="609104" y="4368964"/>
            <a:ext cx="12277693" cy="7415293"/>
          </a:xfrm>
          <a:prstGeom prst="rect">
            <a:avLst/>
          </a:prstGeom>
        </p:spPr>
        <p:txBody>
          <a:bodyPr lIns="91399" tIns="91399" rIns="91399" bIns="91399"/>
          <a:lstStyle/>
          <a:p>
            <a:pPr marL="0" indent="0">
              <a:buSzTx/>
              <a:buNone/>
            </a:pPr>
            <a:r>
              <a:rPr dirty="0"/>
              <a:t>Questions </a:t>
            </a:r>
            <a:r>
              <a:rPr dirty="0" err="1"/>
              <a:t>d’analyse</a:t>
            </a:r>
            <a:r>
              <a:rPr dirty="0"/>
              <a:t> </a:t>
            </a:r>
            <a:r>
              <a:rPr dirty="0" err="1"/>
              <a:t>générale</a:t>
            </a:r>
            <a:endParaRPr dirty="0"/>
          </a:p>
          <a:p>
            <a:pPr marL="1054100" lvl="1" indent="-914400">
              <a:spcBef>
                <a:spcPts val="1000"/>
              </a:spcBef>
              <a:buSzPct val="150000"/>
            </a:pPr>
            <a:r>
              <a:rPr dirty="0"/>
              <a:t>Que </a:t>
            </a:r>
            <a:r>
              <a:rPr dirty="0" err="1"/>
              <a:t>penses-tu</a:t>
            </a:r>
            <a:r>
              <a:rPr dirty="0"/>
              <a:t> que </a:t>
            </a:r>
            <a:r>
              <a:rPr dirty="0" err="1"/>
              <a:t>ce</a:t>
            </a:r>
            <a:r>
              <a:rPr dirty="0"/>
              <a:t> </a:t>
            </a:r>
            <a:r>
              <a:rPr dirty="0" err="1"/>
              <a:t>graphique</a:t>
            </a:r>
            <a:r>
              <a:rPr dirty="0"/>
              <a:t> </a:t>
            </a:r>
            <a:r>
              <a:rPr dirty="0" err="1"/>
              <a:t>essaie</a:t>
            </a:r>
            <a:r>
              <a:rPr dirty="0"/>
              <a:t> de </a:t>
            </a:r>
            <a:r>
              <a:rPr dirty="0" err="1"/>
              <a:t>montrer</a:t>
            </a:r>
            <a:r>
              <a:rPr dirty="0"/>
              <a:t>?</a:t>
            </a:r>
          </a:p>
          <a:p>
            <a:pPr marL="1054100" lvl="1" indent="-914400">
              <a:spcBef>
                <a:spcPts val="1000"/>
              </a:spcBef>
              <a:buSzPct val="150000"/>
            </a:pPr>
            <a:r>
              <a:rPr dirty="0" err="1"/>
              <a:t>Quel</a:t>
            </a:r>
            <a:r>
              <a:rPr dirty="0"/>
              <a:t> </a:t>
            </a:r>
            <a:r>
              <a:rPr dirty="0" err="1"/>
              <a:t>est</a:t>
            </a:r>
            <a:r>
              <a:rPr dirty="0"/>
              <a:t> le but du </a:t>
            </a:r>
            <a:r>
              <a:rPr dirty="0" err="1"/>
              <a:t>graphique</a:t>
            </a:r>
            <a:r>
              <a:rPr dirty="0"/>
              <a:t>?</a:t>
            </a:r>
          </a:p>
          <a:p>
            <a:pPr marL="1054100" lvl="1" indent="-914400">
              <a:spcBef>
                <a:spcPts val="1000"/>
              </a:spcBef>
              <a:buSzPct val="150000"/>
            </a:pPr>
            <a:r>
              <a:rPr dirty="0"/>
              <a:t>Quelle </a:t>
            </a:r>
            <a:r>
              <a:rPr dirty="0" err="1"/>
              <a:t>histoire</a:t>
            </a:r>
            <a:r>
              <a:rPr dirty="0"/>
              <a:t> </a:t>
            </a:r>
            <a:r>
              <a:rPr dirty="0" err="1"/>
              <a:t>raconte</a:t>
            </a:r>
            <a:r>
              <a:rPr dirty="0"/>
              <a:t>-t-il?</a:t>
            </a:r>
          </a:p>
          <a:p>
            <a:pPr marL="1054100" lvl="1" indent="-914400">
              <a:spcBef>
                <a:spcPts val="1000"/>
              </a:spcBef>
              <a:buSzPct val="150000"/>
            </a:pPr>
            <a:r>
              <a:rPr dirty="0" err="1"/>
              <a:t>Quels</a:t>
            </a:r>
            <a:r>
              <a:rPr dirty="0"/>
              <a:t> </a:t>
            </a:r>
            <a:r>
              <a:rPr dirty="0" err="1"/>
              <a:t>schémas</a:t>
            </a:r>
            <a:r>
              <a:rPr dirty="0"/>
              <a:t> </a:t>
            </a:r>
            <a:r>
              <a:rPr dirty="0" err="1"/>
              <a:t>vois-tu</a:t>
            </a:r>
            <a:r>
              <a:rPr dirty="0"/>
              <a:t>?</a:t>
            </a:r>
          </a:p>
          <a:p>
            <a:pPr marL="1054100" lvl="1" indent="-914400">
              <a:spcBef>
                <a:spcPts val="1000"/>
              </a:spcBef>
              <a:buSzPct val="150000"/>
            </a:pPr>
            <a:r>
              <a:rPr dirty="0"/>
              <a:t>Quelle tendance </a:t>
            </a:r>
            <a:r>
              <a:rPr dirty="0" err="1"/>
              <a:t>vois-tu</a:t>
            </a:r>
            <a:r>
              <a:rPr dirty="0"/>
              <a:t>?</a:t>
            </a:r>
          </a:p>
        </p:txBody>
      </p:sp>
      <p:pic>
        <p:nvPicPr>
          <p:cNvPr id="174" name="giorgio-tomassetti-QCbZ4ASLhM8-unsplash.jpg" descr="giorgio-tomassetti-QCbZ4ASLhM8-unsplash.jpg"/>
          <p:cNvPicPr>
            <a:picLocks noChangeAspect="1"/>
          </p:cNvPicPr>
          <p:nvPr/>
        </p:nvPicPr>
        <p:blipFill>
          <a:blip r:embed="rId3"/>
          <a:srcRect l="2531" t="499" r="2531" b="499"/>
          <a:stretch>
            <a:fillRect/>
          </a:stretch>
        </p:blipFill>
        <p:spPr>
          <a:xfrm>
            <a:off x="13411670" y="4179113"/>
            <a:ext cx="10179653" cy="7076904"/>
          </a:xfrm>
          <a:prstGeom prst="rect">
            <a:avLst/>
          </a:prstGeom>
          <a:ln w="12700">
            <a:miter lim="400000"/>
          </a:ln>
        </p:spPr>
      </p:pic>
      <p:sp>
        <p:nvSpPr>
          <p:cNvPr id="175" name="Photo by Giorgio Tomassetti on Unsplash"/>
          <p:cNvSpPr txBox="1"/>
          <p:nvPr/>
        </p:nvSpPr>
        <p:spPr>
          <a:xfrm>
            <a:off x="17334792" y="11375916"/>
            <a:ext cx="6307521"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p>
            <a:pPr algn="r" defTabSz="1219200">
              <a:lnSpc>
                <a:spcPct val="100000"/>
              </a:lnSpc>
              <a:defRPr sz="2600">
                <a:solidFill>
                  <a:srgbClr val="767676"/>
                </a:solidFill>
                <a:latin typeface="Helvetica"/>
                <a:ea typeface="Helvetica"/>
                <a:cs typeface="Helvetica"/>
                <a:sym typeface="Helvetica"/>
              </a:defRPr>
            </a:pPr>
            <a:r>
              <a:t>Photo by </a:t>
            </a:r>
            <a:r>
              <a:rPr>
                <a:hlinkClick r:id="rId4"/>
              </a:rPr>
              <a:t>Giorgio Tomassetti</a:t>
            </a:r>
            <a:r>
              <a:t> on </a:t>
            </a:r>
            <a:r>
              <a:rPr>
                <a:hlinkClick r:id="rId5"/>
              </a:rPr>
              <a:t>Unsplash</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Google Shape;231;p32"/>
          <p:cNvSpPr txBox="1">
            <a:spLocks noGrp="1"/>
          </p:cNvSpPr>
          <p:nvPr>
            <p:ph type="title"/>
          </p:nvPr>
        </p:nvSpPr>
        <p:spPr>
          <a:xfrm>
            <a:off x="2897066" y="338448"/>
            <a:ext cx="21486934" cy="3093455"/>
          </a:xfrm>
          <a:prstGeom prst="rect">
            <a:avLst/>
          </a:prstGeom>
        </p:spPr>
        <p:txBody>
          <a:bodyPr lIns="91399" tIns="91399" rIns="91399" bIns="91399">
            <a:noAutofit/>
          </a:bodyPr>
          <a:lstStyle/>
          <a:p>
            <a:pPr>
              <a:defRPr sz="10300"/>
            </a:pPr>
            <a:r>
              <a:rPr lang="fr-FR" sz="9200" dirty="0">
                <a:solidFill>
                  <a:srgbClr val="2A2A2A"/>
                </a:solidFill>
              </a:rPr>
              <a:t>TABLEAU</a:t>
            </a:r>
            <a:r>
              <a:rPr lang="fr-FR" sz="9200" dirty="0"/>
              <a:t> : TAUX DE CHÔMAGE DES ENSEIGNANT·E·S…</a:t>
            </a:r>
          </a:p>
        </p:txBody>
      </p:sp>
      <p:sp>
        <p:nvSpPr>
          <p:cNvPr id="180" name="Google Shape;232;p32"/>
          <p:cNvSpPr txBox="1">
            <a:spLocks noGrp="1"/>
          </p:cNvSpPr>
          <p:nvPr>
            <p:ph type="body" idx="1"/>
          </p:nvPr>
        </p:nvSpPr>
        <p:spPr>
          <a:xfrm>
            <a:off x="1130858" y="4650469"/>
            <a:ext cx="22122284" cy="7415292"/>
          </a:xfrm>
          <a:prstGeom prst="rect">
            <a:avLst/>
          </a:prstGeom>
        </p:spPr>
        <p:txBody>
          <a:bodyPr lIns="91399" tIns="91399" rIns="91399" bIns="91399"/>
          <a:lstStyle/>
          <a:p>
            <a:pPr>
              <a:spcBef>
                <a:spcPts val="2100"/>
              </a:spcBef>
              <a:buSzPct val="150000"/>
            </a:pPr>
            <a:r>
              <a:rPr dirty="0"/>
              <a:t>Compare les </a:t>
            </a:r>
            <a:r>
              <a:rPr dirty="0" err="1"/>
              <a:t>taux</a:t>
            </a:r>
            <a:r>
              <a:rPr dirty="0"/>
              <a:t> de </a:t>
            </a:r>
            <a:r>
              <a:rPr dirty="0" err="1"/>
              <a:t>chômage</a:t>
            </a:r>
            <a:r>
              <a:rPr dirty="0"/>
              <a:t> des </a:t>
            </a:r>
            <a:r>
              <a:rPr dirty="0" err="1"/>
              <a:t>enseignant·e·s</a:t>
            </a:r>
            <a:r>
              <a:rPr dirty="0"/>
              <a:t> de langue anglaise par rapport aux </a:t>
            </a:r>
            <a:r>
              <a:rPr dirty="0" err="1"/>
              <a:t>enseignant·e·s</a:t>
            </a:r>
            <a:r>
              <a:rPr dirty="0"/>
              <a:t> de </a:t>
            </a:r>
            <a:r>
              <a:rPr dirty="0" err="1"/>
              <a:t>français</a:t>
            </a:r>
            <a:r>
              <a:rPr dirty="0"/>
              <a:t> et de FLS. Que remarques-</a:t>
            </a:r>
            <a:r>
              <a:rPr dirty="0" err="1"/>
              <a:t>tu</a:t>
            </a:r>
            <a:r>
              <a:rPr dirty="0"/>
              <a:t>?</a:t>
            </a:r>
          </a:p>
          <a:p>
            <a:pPr>
              <a:spcBef>
                <a:spcPts val="2100"/>
              </a:spcBef>
              <a:buSzPct val="150000"/>
            </a:pPr>
            <a:r>
              <a:rPr dirty="0" err="1"/>
              <a:t>Selon</a:t>
            </a:r>
            <a:r>
              <a:rPr dirty="0"/>
              <a:t> </a:t>
            </a:r>
            <a:r>
              <a:rPr dirty="0" err="1"/>
              <a:t>toi</a:t>
            </a:r>
            <a:r>
              <a:rPr dirty="0"/>
              <a:t>, </a:t>
            </a:r>
            <a:r>
              <a:rPr dirty="0" err="1"/>
              <a:t>quel</a:t>
            </a:r>
            <a:r>
              <a:rPr dirty="0"/>
              <a:t> </a:t>
            </a:r>
            <a:r>
              <a:rPr dirty="0" err="1"/>
              <a:t>serait</a:t>
            </a:r>
            <a:r>
              <a:rPr dirty="0"/>
              <a:t> le </a:t>
            </a:r>
            <a:r>
              <a:rPr dirty="0" err="1"/>
              <a:t>taux</a:t>
            </a:r>
            <a:r>
              <a:rPr dirty="0"/>
              <a:t> de </a:t>
            </a:r>
            <a:r>
              <a:rPr dirty="0" err="1"/>
              <a:t>chômage</a:t>
            </a:r>
            <a:r>
              <a:rPr dirty="0"/>
              <a:t> </a:t>
            </a:r>
            <a:r>
              <a:rPr dirty="0" err="1"/>
              <a:t>actuel</a:t>
            </a:r>
            <a:r>
              <a:rPr dirty="0"/>
              <a:t> des </a:t>
            </a:r>
            <a:r>
              <a:rPr dirty="0" err="1"/>
              <a:t>enseignant·e·s</a:t>
            </a:r>
            <a:r>
              <a:rPr dirty="0"/>
              <a:t> </a:t>
            </a:r>
            <a:r>
              <a:rPr dirty="0" err="1"/>
              <a:t>cette</a:t>
            </a:r>
            <a:r>
              <a:rPr dirty="0"/>
              <a:t> </a:t>
            </a:r>
            <a:r>
              <a:rPr dirty="0" err="1"/>
              <a:t>année</a:t>
            </a:r>
            <a:r>
              <a:rPr dirty="0"/>
              <a:t>, sur la base des </a:t>
            </a:r>
            <a:r>
              <a:rPr dirty="0" err="1"/>
              <a:t>données</a:t>
            </a:r>
            <a:r>
              <a:rPr dirty="0"/>
              <a:t> de </a:t>
            </a:r>
            <a:r>
              <a:rPr dirty="0" err="1"/>
              <a:t>ce</a:t>
            </a:r>
            <a:r>
              <a:rPr dirty="0"/>
              <a:t> </a:t>
            </a:r>
            <a:r>
              <a:rPr dirty="0" err="1"/>
              <a:t>graphique</a:t>
            </a:r>
            <a:r>
              <a:rPr dirty="0"/>
              <a:t>? Il </a:t>
            </a:r>
            <a:r>
              <a:rPr dirty="0" err="1"/>
              <a:t>monterait</a:t>
            </a:r>
            <a:r>
              <a:rPr dirty="0"/>
              <a:t> </a:t>
            </a:r>
            <a:r>
              <a:rPr dirty="0" err="1"/>
              <a:t>ou</a:t>
            </a:r>
            <a:r>
              <a:rPr dirty="0"/>
              <a:t> </a:t>
            </a:r>
            <a:r>
              <a:rPr dirty="0" err="1"/>
              <a:t>descendrait</a:t>
            </a:r>
            <a:r>
              <a:rPr dirty="0"/>
              <a:t>? </a:t>
            </a:r>
            <a:r>
              <a:rPr dirty="0" err="1"/>
              <a:t>Explique</a:t>
            </a:r>
            <a:r>
              <a:rPr dirty="0"/>
              <a:t> ton </a:t>
            </a:r>
            <a:r>
              <a:rPr dirty="0" err="1"/>
              <a:t>raisonnement</a:t>
            </a:r>
            <a:r>
              <a:rPr dirty="0"/>
              <a: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Google Shape;240;p33" descr="Google Shape;240;p33"/>
          <p:cNvPicPr>
            <a:picLocks noChangeAspect="1"/>
          </p:cNvPicPr>
          <p:nvPr/>
        </p:nvPicPr>
        <p:blipFill>
          <a:blip r:embed="rId3"/>
          <a:stretch>
            <a:fillRect/>
          </a:stretch>
        </p:blipFill>
        <p:spPr>
          <a:xfrm>
            <a:off x="2358308" y="509785"/>
            <a:ext cx="18847631" cy="12696430"/>
          </a:xfrm>
          <a:prstGeom prst="rect">
            <a:avLst/>
          </a:prstGeom>
          <a:ln w="12700">
            <a:miter lim="400000"/>
          </a:ln>
        </p:spPr>
      </p:pic>
      <p:pic>
        <p:nvPicPr>
          <p:cNvPr id="185" name="SayOui.pdf" descr="SayOui.pdf"/>
          <p:cNvPicPr>
            <a:picLocks noChangeAspect="1"/>
          </p:cNvPicPr>
          <p:nvPr/>
        </p:nvPicPr>
        <p:blipFill>
          <a:blip r:embed="rId4"/>
          <a:stretch>
            <a:fillRect/>
          </a:stretch>
        </p:blipFill>
        <p:spPr>
          <a:xfrm>
            <a:off x="20965763" y="11794325"/>
            <a:ext cx="3168544" cy="153061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Google Shape;246;p34"/>
          <p:cNvSpPr txBox="1">
            <a:spLocks noGrp="1"/>
          </p:cNvSpPr>
          <p:nvPr>
            <p:ph type="title"/>
          </p:nvPr>
        </p:nvSpPr>
        <p:spPr>
          <a:xfrm>
            <a:off x="2897066" y="363848"/>
            <a:ext cx="23849134" cy="3093455"/>
          </a:xfrm>
          <a:prstGeom prst="rect">
            <a:avLst/>
          </a:prstGeom>
        </p:spPr>
        <p:txBody>
          <a:bodyPr>
            <a:noAutofit/>
          </a:bodyPr>
          <a:lstStyle/>
          <a:p>
            <a:pPr>
              <a:lnSpc>
                <a:spcPct val="90000"/>
              </a:lnSpc>
              <a:defRPr sz="9800"/>
            </a:pPr>
            <a:r>
              <a:rPr lang="fr-FR" sz="9200" dirty="0">
                <a:solidFill>
                  <a:srgbClr val="2A2A2A"/>
                </a:solidFill>
              </a:rPr>
              <a:t>TABLEAU :</a:t>
            </a:r>
            <a:r>
              <a:rPr lang="fr-FR" sz="9200" dirty="0"/>
              <a:t> SITUATION DE L’EMPLOI DES ENSEIGNANT·E·S…</a:t>
            </a:r>
          </a:p>
        </p:txBody>
      </p:sp>
      <p:pic>
        <p:nvPicPr>
          <p:cNvPr id="190" name="scott-graham-5fNmWej4tAA-unsplash.jpg" descr="scott-graham-5fNmWej4tAA-unsplash.jpg"/>
          <p:cNvPicPr>
            <a:picLocks noChangeAspect="1"/>
          </p:cNvPicPr>
          <p:nvPr/>
        </p:nvPicPr>
        <p:blipFill>
          <a:blip r:embed="rId3"/>
          <a:srcRect l="8277" t="4090" r="3576" b="4090"/>
          <a:stretch>
            <a:fillRect/>
          </a:stretch>
        </p:blipFill>
        <p:spPr>
          <a:xfrm>
            <a:off x="14296785" y="4490223"/>
            <a:ext cx="9284742" cy="6454761"/>
          </a:xfrm>
          <a:prstGeom prst="rect">
            <a:avLst/>
          </a:prstGeom>
          <a:ln w="12700">
            <a:miter lim="400000"/>
          </a:ln>
        </p:spPr>
      </p:pic>
      <p:sp>
        <p:nvSpPr>
          <p:cNvPr id="191" name="Google Shape;215;p30"/>
          <p:cNvSpPr txBox="1"/>
          <p:nvPr/>
        </p:nvSpPr>
        <p:spPr>
          <a:xfrm>
            <a:off x="1107471" y="4009964"/>
            <a:ext cx="12770334" cy="7415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normAutofit/>
          </a:bodyPr>
          <a:lstStyle/>
          <a:p>
            <a:pPr marL="938148" indent="-813816" algn="l" defTabSz="2170176">
              <a:spcBef>
                <a:spcPts val="1800"/>
              </a:spcBef>
              <a:buClr>
                <a:srgbClr val="DE5835"/>
              </a:buClr>
              <a:buSzPct val="150000"/>
              <a:buFont typeface="Arial"/>
              <a:buChar char="‣"/>
              <a:defRPr sz="4984">
                <a:solidFill>
                  <a:srgbClr val="2A2A2A"/>
                </a:solidFill>
                <a:latin typeface="Calibri"/>
                <a:ea typeface="Calibri"/>
                <a:cs typeface="Calibri"/>
                <a:sym typeface="Calibri"/>
              </a:defRPr>
            </a:pPr>
            <a:r>
              <a:rPr dirty="0" err="1"/>
              <a:t>En</a:t>
            </a:r>
            <a:r>
              <a:rPr dirty="0"/>
              <a:t> quelle </a:t>
            </a:r>
            <a:r>
              <a:rPr dirty="0" err="1"/>
              <a:t>année</a:t>
            </a:r>
            <a:r>
              <a:rPr dirty="0"/>
              <a:t> </a:t>
            </a:r>
            <a:r>
              <a:rPr dirty="0" err="1"/>
              <a:t>est-ce</a:t>
            </a:r>
            <a:r>
              <a:rPr dirty="0"/>
              <a:t> que le </a:t>
            </a:r>
            <a:r>
              <a:rPr dirty="0" err="1"/>
              <a:t>chômage</a:t>
            </a:r>
            <a:r>
              <a:rPr dirty="0"/>
              <a:t> </a:t>
            </a:r>
            <a:r>
              <a:rPr dirty="0" err="1"/>
              <a:t>est</a:t>
            </a:r>
            <a:r>
              <a:rPr dirty="0"/>
              <a:t> le plus </a:t>
            </a:r>
            <a:r>
              <a:rPr dirty="0" err="1"/>
              <a:t>élevé</a:t>
            </a:r>
            <a:r>
              <a:rPr dirty="0"/>
              <a:t>?</a:t>
            </a:r>
          </a:p>
          <a:p>
            <a:pPr marL="1311147" lvl="1" indent="-587755" algn="l" defTabSz="2170176">
              <a:spcBef>
                <a:spcPts val="1800"/>
              </a:spcBef>
              <a:buClr>
                <a:srgbClr val="DE5835"/>
              </a:buClr>
              <a:buSzPct val="150000"/>
              <a:buFont typeface="Arial"/>
              <a:buChar char="‣"/>
              <a:defRPr sz="4984">
                <a:solidFill>
                  <a:srgbClr val="2A2A2A"/>
                </a:solidFill>
                <a:latin typeface="Calibri"/>
                <a:ea typeface="Calibri"/>
                <a:cs typeface="Calibri"/>
                <a:sym typeface="Calibri"/>
              </a:defRPr>
            </a:pPr>
            <a:r>
              <a:rPr dirty="0" err="1"/>
              <a:t>En</a:t>
            </a:r>
            <a:r>
              <a:rPr dirty="0"/>
              <a:t> </a:t>
            </a:r>
            <a:r>
              <a:rPr dirty="0" err="1"/>
              <a:t>quelles</a:t>
            </a:r>
            <a:r>
              <a:rPr dirty="0"/>
              <a:t> </a:t>
            </a:r>
            <a:r>
              <a:rPr dirty="0" err="1"/>
              <a:t>années</a:t>
            </a:r>
            <a:r>
              <a:rPr dirty="0"/>
              <a:t> le </a:t>
            </a:r>
            <a:r>
              <a:rPr dirty="0" err="1"/>
              <a:t>taux</a:t>
            </a:r>
            <a:r>
              <a:rPr dirty="0"/>
              <a:t> de </a:t>
            </a:r>
            <a:r>
              <a:rPr dirty="0" err="1"/>
              <a:t>chômage</a:t>
            </a:r>
            <a:r>
              <a:rPr dirty="0"/>
              <a:t> </a:t>
            </a:r>
            <a:r>
              <a:rPr dirty="0" err="1"/>
              <a:t>est</a:t>
            </a:r>
            <a:r>
              <a:rPr dirty="0"/>
              <a:t>-il semblable?</a:t>
            </a:r>
          </a:p>
          <a:p>
            <a:pPr marL="1311147" lvl="1" indent="-587755" algn="l" defTabSz="2170176">
              <a:spcBef>
                <a:spcPts val="1800"/>
              </a:spcBef>
              <a:buClr>
                <a:srgbClr val="DE5835"/>
              </a:buClr>
              <a:buSzPct val="150000"/>
              <a:buFont typeface="Arial"/>
              <a:buChar char="‣"/>
              <a:defRPr sz="4984">
                <a:solidFill>
                  <a:srgbClr val="2A2A2A"/>
                </a:solidFill>
                <a:latin typeface="Calibri"/>
                <a:ea typeface="Calibri"/>
                <a:cs typeface="Calibri"/>
                <a:sym typeface="Calibri"/>
              </a:defRPr>
            </a:pPr>
            <a:r>
              <a:rPr dirty="0"/>
              <a:t>Et le </a:t>
            </a:r>
            <a:r>
              <a:rPr dirty="0" err="1"/>
              <a:t>taux</a:t>
            </a:r>
            <a:r>
              <a:rPr dirty="0"/>
              <a:t> de plein </a:t>
            </a:r>
            <a:r>
              <a:rPr dirty="0" err="1"/>
              <a:t>emploi</a:t>
            </a:r>
            <a:r>
              <a:rPr dirty="0"/>
              <a:t>?</a:t>
            </a:r>
          </a:p>
          <a:p>
            <a:pPr marL="938148" indent="-813816" algn="l" defTabSz="2170176">
              <a:spcBef>
                <a:spcPts val="1800"/>
              </a:spcBef>
              <a:buClr>
                <a:srgbClr val="DE5835"/>
              </a:buClr>
              <a:buSzPct val="150000"/>
              <a:buFont typeface="Arial"/>
              <a:buChar char="‣"/>
              <a:defRPr sz="4984">
                <a:solidFill>
                  <a:srgbClr val="2A2A2A"/>
                </a:solidFill>
                <a:latin typeface="Calibri"/>
                <a:ea typeface="Calibri"/>
                <a:cs typeface="Calibri"/>
                <a:sym typeface="Calibri"/>
              </a:defRPr>
            </a:pPr>
            <a:r>
              <a:rPr dirty="0"/>
              <a:t>Compare les </a:t>
            </a:r>
            <a:r>
              <a:rPr dirty="0" err="1"/>
              <a:t>années</a:t>
            </a:r>
            <a:r>
              <a:rPr dirty="0"/>
              <a:t> du tableau:</a:t>
            </a:r>
          </a:p>
          <a:p>
            <a:pPr marL="938148" indent="-813816" algn="l" defTabSz="2170176">
              <a:spcBef>
                <a:spcPts val="1800"/>
              </a:spcBef>
              <a:buClr>
                <a:srgbClr val="DE5835"/>
              </a:buClr>
              <a:buSzPct val="150000"/>
              <a:buFont typeface="Arial"/>
              <a:buChar char="‣"/>
              <a:defRPr sz="4984">
                <a:solidFill>
                  <a:srgbClr val="2A2A2A"/>
                </a:solidFill>
                <a:latin typeface="Calibri"/>
                <a:ea typeface="Calibri"/>
                <a:cs typeface="Calibri"/>
                <a:sym typeface="Calibri"/>
              </a:defRPr>
            </a:pPr>
            <a:r>
              <a:rPr dirty="0" err="1"/>
              <a:t>Quel</a:t>
            </a:r>
            <a:r>
              <a:rPr dirty="0"/>
              <a:t> </a:t>
            </a:r>
            <a:r>
              <a:rPr dirty="0" err="1"/>
              <a:t>est</a:t>
            </a:r>
            <a:r>
              <a:rPr dirty="0"/>
              <a:t> le lien entre le </a:t>
            </a:r>
            <a:r>
              <a:rPr dirty="0" err="1"/>
              <a:t>taux</a:t>
            </a:r>
            <a:r>
              <a:rPr dirty="0"/>
              <a:t> de </a:t>
            </a:r>
            <a:r>
              <a:rPr dirty="0" err="1"/>
              <a:t>chômage</a:t>
            </a:r>
            <a:r>
              <a:rPr dirty="0"/>
              <a:t> (</a:t>
            </a:r>
            <a:r>
              <a:rPr dirty="0" err="1"/>
              <a:t>ligne</a:t>
            </a:r>
            <a:r>
              <a:rPr dirty="0"/>
              <a:t> </a:t>
            </a:r>
            <a:r>
              <a:rPr dirty="0" err="1"/>
              <a:t>bleue</a:t>
            </a:r>
            <a:r>
              <a:rPr dirty="0"/>
              <a:t>) et le </a:t>
            </a:r>
            <a:r>
              <a:rPr dirty="0" err="1"/>
              <a:t>taux</a:t>
            </a:r>
            <a:r>
              <a:rPr dirty="0"/>
              <a:t> </a:t>
            </a:r>
            <a:r>
              <a:rPr dirty="0" err="1"/>
              <a:t>d’emploi</a:t>
            </a:r>
            <a:r>
              <a:rPr dirty="0"/>
              <a:t> à temps plein (</a:t>
            </a:r>
            <a:r>
              <a:rPr dirty="0" err="1"/>
              <a:t>ligne</a:t>
            </a:r>
            <a:r>
              <a:rPr dirty="0"/>
              <a:t> jaune)?</a:t>
            </a:r>
          </a:p>
        </p:txBody>
      </p:sp>
      <p:sp>
        <p:nvSpPr>
          <p:cNvPr id="192" name="Photo by Scott Graham on Unsplash"/>
          <p:cNvSpPr txBox="1"/>
          <p:nvPr/>
        </p:nvSpPr>
        <p:spPr>
          <a:xfrm>
            <a:off x="19763827" y="11120455"/>
            <a:ext cx="375181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100000"/>
              </a:lnSpc>
              <a:defRPr sz="1500">
                <a:solidFill>
                  <a:srgbClr val="2A2A2A"/>
                </a:solidFill>
                <a:latin typeface="Calibri"/>
                <a:ea typeface="Calibri"/>
                <a:cs typeface="Calibri"/>
                <a:sym typeface="Calibri"/>
              </a:defRPr>
            </a:pPr>
            <a:r>
              <a:t>Photo by </a:t>
            </a:r>
            <a:r>
              <a:rPr>
                <a:hlinkClick r:id="rId4"/>
              </a:rPr>
              <a:t>Scott Graham</a:t>
            </a:r>
            <a:r>
              <a:t> on </a:t>
            </a:r>
            <a:r>
              <a:rPr>
                <a:hlinkClick r:id="rId5"/>
              </a:rPr>
              <a:t>Unsplash</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Google Shape;254;p35" descr="Google Shape;254;p35"/>
          <p:cNvPicPr>
            <a:picLocks noChangeAspect="1"/>
          </p:cNvPicPr>
          <p:nvPr/>
        </p:nvPicPr>
        <p:blipFill>
          <a:blip r:embed="rId3"/>
          <a:stretch>
            <a:fillRect/>
          </a:stretch>
        </p:blipFill>
        <p:spPr>
          <a:xfrm>
            <a:off x="2879807" y="729543"/>
            <a:ext cx="17157601" cy="11832802"/>
          </a:xfrm>
          <a:prstGeom prst="rect">
            <a:avLst/>
          </a:prstGeom>
          <a:ln w="12700">
            <a:miter lim="400000"/>
          </a:ln>
        </p:spPr>
      </p:pic>
      <p:pic>
        <p:nvPicPr>
          <p:cNvPr id="197" name="SayOui.pdf" descr="SayOui.pdf"/>
          <p:cNvPicPr>
            <a:picLocks noChangeAspect="1"/>
          </p:cNvPicPr>
          <p:nvPr/>
        </p:nvPicPr>
        <p:blipFill>
          <a:blip r:embed="rId4"/>
          <a:stretch>
            <a:fillRect/>
          </a:stretch>
        </p:blipFill>
        <p:spPr>
          <a:xfrm>
            <a:off x="20762563" y="11667325"/>
            <a:ext cx="3168544" cy="153061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Dans quelles régions est-il préférable de commencer sa carrière pour atteindre un poste permanent?…"/>
          <p:cNvSpPr txBox="1">
            <a:spLocks noGrp="1"/>
          </p:cNvSpPr>
          <p:nvPr>
            <p:ph type="body" sz="half" idx="1"/>
          </p:nvPr>
        </p:nvSpPr>
        <p:spPr>
          <a:xfrm>
            <a:off x="1073406" y="4506839"/>
            <a:ext cx="11452953" cy="7415292"/>
          </a:xfrm>
          <a:prstGeom prst="rect">
            <a:avLst/>
          </a:prstGeom>
        </p:spPr>
        <p:txBody>
          <a:bodyPr/>
          <a:lstStyle/>
          <a:p>
            <a:pPr marL="938148" indent="-813816" defTabSz="2170176">
              <a:spcBef>
                <a:spcPts val="1800"/>
              </a:spcBef>
              <a:buSzPct val="150000"/>
              <a:defRPr sz="4984"/>
            </a:pPr>
            <a:r>
              <a:t>Dans quelles régions est-il préférable de commencer sa carrière pour atteindre un poste permanent?</a:t>
            </a:r>
          </a:p>
          <a:p>
            <a:pPr marL="938148" indent="-813816" defTabSz="2170176">
              <a:spcBef>
                <a:spcPts val="1800"/>
              </a:spcBef>
              <a:buSzPct val="150000"/>
              <a:defRPr sz="4984"/>
            </a:pPr>
            <a:r>
              <a:t>Dans quelle région voudrais-tu tenter ta 1re année de carrière en enseignement? Pourquoi?</a:t>
            </a:r>
          </a:p>
          <a:p>
            <a:pPr marL="938148" indent="-813816" defTabSz="2170176">
              <a:spcBef>
                <a:spcPts val="1800"/>
              </a:spcBef>
              <a:buSzPct val="150000"/>
              <a:defRPr sz="4984"/>
            </a:pPr>
            <a:r>
              <a:t>Quels autres facteurs viendraient influencer ton choix de région d’emploi?</a:t>
            </a:r>
          </a:p>
        </p:txBody>
      </p:sp>
      <p:pic>
        <p:nvPicPr>
          <p:cNvPr id="202" name="greg-rosenke-3ULMRQZ5APA-unsplash.jpg" descr="greg-rosenke-3ULMRQZ5APA-unsplash.jpg"/>
          <p:cNvPicPr>
            <a:picLocks noChangeAspect="1"/>
          </p:cNvPicPr>
          <p:nvPr/>
        </p:nvPicPr>
        <p:blipFill>
          <a:blip r:embed="rId3"/>
          <a:srcRect l="5007" t="1100" r="1216" b="1100"/>
          <a:stretch>
            <a:fillRect/>
          </a:stretch>
        </p:blipFill>
        <p:spPr>
          <a:xfrm>
            <a:off x="12886400" y="4506878"/>
            <a:ext cx="10666401" cy="7415293"/>
          </a:xfrm>
          <a:prstGeom prst="rect">
            <a:avLst/>
          </a:prstGeom>
          <a:ln w="12700">
            <a:miter lim="400000"/>
          </a:ln>
        </p:spPr>
      </p:pic>
      <p:sp>
        <p:nvSpPr>
          <p:cNvPr id="203" name="Google Shape;263;p36"/>
          <p:cNvSpPr txBox="1"/>
          <p:nvPr/>
        </p:nvSpPr>
        <p:spPr>
          <a:xfrm>
            <a:off x="2687170" y="947108"/>
            <a:ext cx="21287308" cy="1766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spAutoFit/>
          </a:bodyPr>
          <a:lstStyle/>
          <a:p>
            <a:pPr algn="l">
              <a:defRPr sz="9800" b="1">
                <a:solidFill>
                  <a:srgbClr val="DD5735"/>
                </a:solidFill>
                <a:latin typeface="BebasNeue"/>
                <a:ea typeface="BebasNeue"/>
                <a:cs typeface="BebasNeue"/>
                <a:sym typeface="BebasNeue"/>
              </a:defRPr>
            </a:pPr>
            <a:r>
              <a:rPr lang="fr-FR" sz="9200" dirty="0">
                <a:solidFill>
                  <a:srgbClr val="2A2A2A"/>
                </a:solidFill>
                <a:latin typeface="Bahnschrift Condensed" panose="020B0502040204020203" pitchFamily="34" charset="0"/>
              </a:rPr>
              <a:t>TABLEAU : </a:t>
            </a:r>
            <a:r>
              <a:rPr lang="fr-FR" sz="9200" dirty="0">
                <a:latin typeface="Bahnschrift Condensed" panose="020B0502040204020203" pitchFamily="34" charset="0"/>
              </a:rPr>
              <a:t>TAUX D’EMBAUCHE, PAR RÉGION EN ONTARIO</a:t>
            </a:r>
          </a:p>
        </p:txBody>
      </p:sp>
      <p:sp>
        <p:nvSpPr>
          <p:cNvPr id="204" name="Photo by Greg Rosenke on Unsplash"/>
          <p:cNvSpPr txBox="1"/>
          <p:nvPr/>
        </p:nvSpPr>
        <p:spPr>
          <a:xfrm>
            <a:off x="20637451" y="12016924"/>
            <a:ext cx="289655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00000"/>
              </a:lnSpc>
              <a:defRPr sz="1500">
                <a:solidFill>
                  <a:srgbClr val="2A2A2A"/>
                </a:solidFill>
                <a:latin typeface="Calibri"/>
                <a:ea typeface="Calibri"/>
                <a:cs typeface="Calibri"/>
                <a:sym typeface="Calibri"/>
              </a:defRPr>
            </a:pPr>
            <a:r>
              <a:t>Photo by </a:t>
            </a:r>
            <a:r>
              <a:rPr>
                <a:hlinkClick r:id="rId4"/>
              </a:rPr>
              <a:t>Greg Rosenke</a:t>
            </a:r>
            <a:r>
              <a:t> on </a:t>
            </a:r>
            <a:r>
              <a:rPr>
                <a:hlinkClick r:id="rId5"/>
              </a:rPr>
              <a:t>Unsplash</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Google Shape;81;p14"/>
          <p:cNvSpPr txBox="1">
            <a:spLocks noGrp="1"/>
          </p:cNvSpPr>
          <p:nvPr>
            <p:ph type="body" idx="1"/>
          </p:nvPr>
        </p:nvSpPr>
        <p:spPr>
          <a:xfrm>
            <a:off x="831199" y="5119514"/>
            <a:ext cx="22721602" cy="8790401"/>
          </a:xfrm>
          <a:prstGeom prst="rect">
            <a:avLst/>
          </a:prstGeom>
        </p:spPr>
        <p:txBody>
          <a:bodyPr/>
          <a:lstStyle>
            <a:lvl1pPr marL="0" indent="0">
              <a:buClrTx/>
              <a:buSzTx/>
              <a:buFontTx/>
              <a:buNone/>
              <a:defRPr>
                <a:solidFill>
                  <a:srgbClr val="2A2A2A"/>
                </a:solidFill>
              </a:defRPr>
            </a:lvl1pPr>
          </a:lstStyle>
          <a:p>
            <a:r>
              <a:rPr dirty="0"/>
              <a:t>Ce </a:t>
            </a:r>
            <a:r>
              <a:rPr dirty="0" err="1"/>
              <a:t>diaporama</a:t>
            </a:r>
            <a:r>
              <a:rPr dirty="0"/>
              <a:t> </a:t>
            </a:r>
            <a:r>
              <a:rPr dirty="0" err="1"/>
              <a:t>comprend</a:t>
            </a:r>
            <a:r>
              <a:rPr dirty="0"/>
              <a:t> des </a:t>
            </a:r>
            <a:r>
              <a:rPr dirty="0" err="1"/>
              <a:t>activités</a:t>
            </a:r>
            <a:r>
              <a:rPr dirty="0"/>
              <a:t> et des </a:t>
            </a:r>
            <a:r>
              <a:rPr dirty="0" err="1"/>
              <a:t>idées</a:t>
            </a:r>
            <a:r>
              <a:rPr dirty="0"/>
              <a:t> de </a:t>
            </a:r>
            <a:r>
              <a:rPr dirty="0" err="1"/>
              <a:t>projets</a:t>
            </a:r>
            <a:r>
              <a:rPr dirty="0"/>
              <a:t>, </a:t>
            </a:r>
            <a:r>
              <a:rPr dirty="0" err="1"/>
              <a:t>ancrées</a:t>
            </a:r>
            <a:r>
              <a:rPr dirty="0"/>
              <a:t> dans le plan de </a:t>
            </a:r>
            <a:r>
              <a:rPr dirty="0" err="1"/>
              <a:t>leçon</a:t>
            </a:r>
            <a:r>
              <a:rPr dirty="0"/>
              <a:t> </a:t>
            </a:r>
            <a:r>
              <a:rPr dirty="0" err="1"/>
              <a:t>relié</a:t>
            </a:r>
            <a:r>
              <a:rPr dirty="0"/>
              <a:t> au site Sayoui.ca. </a:t>
            </a:r>
            <a:r>
              <a:rPr dirty="0" err="1"/>
              <a:t>C’est</a:t>
            </a:r>
            <a:r>
              <a:rPr dirty="0"/>
              <a:t> au </a:t>
            </a:r>
            <a:r>
              <a:rPr dirty="0" err="1"/>
              <a:t>choix</a:t>
            </a:r>
            <a:r>
              <a:rPr dirty="0"/>
              <a:t> de </a:t>
            </a:r>
            <a:r>
              <a:rPr dirty="0" err="1"/>
              <a:t>chaque</a:t>
            </a:r>
            <a:r>
              <a:rPr dirty="0"/>
              <a:t> </a:t>
            </a:r>
            <a:r>
              <a:rPr dirty="0" err="1"/>
              <a:t>enseignant·e</a:t>
            </a:r>
            <a:r>
              <a:rPr dirty="0"/>
              <a:t> </a:t>
            </a:r>
            <a:r>
              <a:rPr dirty="0" err="1"/>
              <a:t>d’utiliser</a:t>
            </a:r>
            <a:r>
              <a:rPr dirty="0"/>
              <a:t> les </a:t>
            </a:r>
            <a:r>
              <a:rPr dirty="0" err="1"/>
              <a:t>diapos</a:t>
            </a:r>
            <a:r>
              <a:rPr dirty="0"/>
              <a:t>/les </a:t>
            </a:r>
            <a:r>
              <a:rPr dirty="0" err="1"/>
              <a:t>activités</a:t>
            </a:r>
            <a:r>
              <a:rPr dirty="0"/>
              <a:t> qui </a:t>
            </a:r>
            <a:r>
              <a:rPr dirty="0" err="1"/>
              <a:t>conviennent</a:t>
            </a:r>
            <a:r>
              <a:rPr dirty="0"/>
              <a:t> à </a:t>
            </a:r>
            <a:r>
              <a:rPr dirty="0" err="1"/>
              <a:t>leurs</a:t>
            </a:r>
            <a:r>
              <a:rPr dirty="0"/>
              <a:t> </a:t>
            </a:r>
            <a:r>
              <a:rPr dirty="0" err="1"/>
              <a:t>élèves</a:t>
            </a:r>
            <a:r>
              <a:rPr dirty="0"/>
              <a:t> et les intentions </a:t>
            </a:r>
            <a:r>
              <a:rPr dirty="0" err="1"/>
              <a:t>d’apprentissage</a:t>
            </a:r>
            <a:r>
              <a:rPr dirty="0"/>
              <a:t> de </a:t>
            </a:r>
            <a:r>
              <a:rPr dirty="0" err="1"/>
              <a:t>leurs</a:t>
            </a:r>
            <a:r>
              <a:rPr dirty="0"/>
              <a:t> </a:t>
            </a:r>
            <a:r>
              <a:rPr dirty="0" err="1"/>
              <a:t>leçons</a:t>
            </a:r>
            <a:r>
              <a:rPr dirty="0"/>
              <a:t>, et </a:t>
            </a:r>
            <a:r>
              <a:rPr dirty="0" err="1"/>
              <a:t>ceci</a:t>
            </a:r>
            <a:r>
              <a:rPr dirty="0"/>
              <a:t> dans </a:t>
            </a:r>
            <a:r>
              <a:rPr dirty="0" err="1"/>
              <a:t>l’ordre</a:t>
            </a:r>
            <a:r>
              <a:rPr dirty="0"/>
              <a:t> qui </a:t>
            </a:r>
            <a:r>
              <a:rPr dirty="0" err="1"/>
              <a:t>leur</a:t>
            </a:r>
            <a:r>
              <a:rPr dirty="0"/>
              <a:t> </a:t>
            </a:r>
            <a:r>
              <a:rPr dirty="0" err="1"/>
              <a:t>convient</a:t>
            </a:r>
            <a:r>
              <a:rPr dirty="0"/>
              <a:t>.</a:t>
            </a:r>
          </a:p>
        </p:txBody>
      </p:sp>
      <p:sp>
        <p:nvSpPr>
          <p:cNvPr id="104" name="Line"/>
          <p:cNvSpPr/>
          <p:nvPr/>
        </p:nvSpPr>
        <p:spPr>
          <a:xfrm>
            <a:off x="-1" y="4023624"/>
            <a:ext cx="24384001" cy="1"/>
          </a:xfrm>
          <a:prstGeom prst="line">
            <a:avLst/>
          </a:prstGeom>
          <a:ln w="165100">
            <a:solidFill>
              <a:srgbClr val="A5CBCB"/>
            </a:solidFill>
          </a:ln>
        </p:spPr>
        <p:txBody>
          <a:bodyPr lIns="121919" tIns="121919" rIns="121919" bIns="121919"/>
          <a:lstStyle/>
          <a:p>
            <a:pPr algn="l">
              <a:lnSpc>
                <a:spcPct val="100000"/>
              </a:lnSpc>
              <a:defRPr sz="3600">
                <a:latin typeface="Arial"/>
                <a:ea typeface="Arial"/>
                <a:cs typeface="Arial"/>
                <a:sym typeface="Arial"/>
              </a:defRPr>
            </a:pPr>
            <a:endParaRPr/>
          </a:p>
        </p:txBody>
      </p:sp>
      <p:sp>
        <p:nvSpPr>
          <p:cNvPr id="105" name="NOTE aux enseignaNt.e.s"/>
          <p:cNvSpPr/>
          <p:nvPr/>
        </p:nvSpPr>
        <p:spPr>
          <a:xfrm>
            <a:off x="831199" y="1400092"/>
            <a:ext cx="22422502" cy="3611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p>
            <a:pPr algn="l" defTabSz="2201333">
              <a:lnSpc>
                <a:spcPct val="70000"/>
              </a:lnSpc>
              <a:defRPr sz="40000">
                <a:solidFill>
                  <a:srgbClr val="2C2A2A"/>
                </a:solidFill>
                <a:latin typeface="BebasNeue"/>
                <a:ea typeface="BebasNeue"/>
                <a:cs typeface="BebasNeue"/>
                <a:sym typeface="BebasNeue"/>
              </a:defRPr>
            </a:pPr>
            <a:r>
              <a:rPr lang="fr-FR" sz="20000" b="1" dirty="0">
                <a:solidFill>
                  <a:srgbClr val="2A2A2A"/>
                </a:solidFill>
                <a:latin typeface="Bahnschrift Condensed" panose="020B0502040204020203" pitchFamily="34" charset="0"/>
                <a:ea typeface="Noto Sans Cond" panose="020B0506040504020204" pitchFamily="34"/>
                <a:cs typeface="Noto Sans Cond" panose="020B0506040504020204" pitchFamily="34"/>
              </a:rPr>
              <a:t>NOTE</a:t>
            </a:r>
            <a:r>
              <a:rPr lang="fr-FR" sz="26600" b="1" dirty="0">
                <a:solidFill>
                  <a:srgbClr val="2A2A2A"/>
                </a:solidFill>
                <a:latin typeface="Bahnschrift Condensed" panose="020B0502040204020203" pitchFamily="34" charset="0"/>
                <a:ea typeface="Noto Sans Cond" panose="020B0506040504020204" pitchFamily="34"/>
                <a:cs typeface="Noto Sans Cond" panose="020B0506040504020204" pitchFamily="34"/>
              </a:rPr>
              <a:t> </a:t>
            </a:r>
            <a:r>
              <a:rPr lang="fr-FR" sz="13200" b="1" dirty="0">
                <a:solidFill>
                  <a:srgbClr val="9BC0C0"/>
                </a:solidFill>
                <a:latin typeface="Bahnschrift Condensed" panose="020B0502040204020203" pitchFamily="34" charset="0"/>
                <a:ea typeface="Noto Sans Cond" panose="020B0506040504020204" pitchFamily="34"/>
                <a:cs typeface="Noto Sans Cond" panose="020B0506040504020204" pitchFamily="34"/>
              </a:rPr>
              <a:t>AUX ENSEIGNANT.E.S</a:t>
            </a:r>
          </a:p>
        </p:txBody>
      </p:sp>
      <p:pic>
        <p:nvPicPr>
          <p:cNvPr id="106" name="SayOui.pdf" descr="SayOui.pdf"/>
          <p:cNvPicPr>
            <a:picLocks noChangeAspect="1"/>
          </p:cNvPicPr>
          <p:nvPr/>
        </p:nvPicPr>
        <p:blipFill>
          <a:blip r:embed="rId2"/>
          <a:stretch>
            <a:fillRect/>
          </a:stretch>
        </p:blipFill>
        <p:spPr>
          <a:xfrm>
            <a:off x="15453963" y="8939518"/>
            <a:ext cx="8710238" cy="420762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Google Shape;269;p37" descr="Google Shape;269;p37"/>
          <p:cNvPicPr>
            <a:picLocks noChangeAspect="1"/>
          </p:cNvPicPr>
          <p:nvPr/>
        </p:nvPicPr>
        <p:blipFill>
          <a:blip r:embed="rId3"/>
          <a:stretch>
            <a:fillRect/>
          </a:stretch>
        </p:blipFill>
        <p:spPr>
          <a:xfrm>
            <a:off x="2214799" y="289434"/>
            <a:ext cx="19006866" cy="13137134"/>
          </a:xfrm>
          <a:prstGeom prst="rect">
            <a:avLst/>
          </a:prstGeom>
          <a:ln w="12700">
            <a:miter lim="400000"/>
          </a:ln>
        </p:spPr>
      </p:pic>
      <p:pic>
        <p:nvPicPr>
          <p:cNvPr id="209" name="SayOui.pdf" descr="SayOui.pdf"/>
          <p:cNvPicPr>
            <a:picLocks noChangeAspect="1"/>
          </p:cNvPicPr>
          <p:nvPr/>
        </p:nvPicPr>
        <p:blipFill>
          <a:blip r:embed="rId4"/>
          <a:stretch>
            <a:fillRect/>
          </a:stretch>
        </p:blipFill>
        <p:spPr>
          <a:xfrm>
            <a:off x="20965763" y="11807025"/>
            <a:ext cx="3168544" cy="153061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oogle Shape;276;p38"/>
          <p:cNvSpPr txBox="1">
            <a:spLocks noGrp="1"/>
          </p:cNvSpPr>
          <p:nvPr>
            <p:ph type="title"/>
          </p:nvPr>
        </p:nvSpPr>
        <p:spPr>
          <a:xfrm>
            <a:off x="2897066" y="224148"/>
            <a:ext cx="21054088" cy="3093455"/>
          </a:xfrm>
          <a:prstGeom prst="rect">
            <a:avLst/>
          </a:prstGeom>
        </p:spPr>
        <p:txBody>
          <a:bodyPr lIns="91399" tIns="91399" rIns="91399" bIns="91399"/>
          <a:lstStyle/>
          <a:p>
            <a:r>
              <a:rPr lang="en-CA" dirty="0">
                <a:solidFill>
                  <a:srgbClr val="2A2A2A"/>
                </a:solidFill>
              </a:rPr>
              <a:t>TABLEAU :</a:t>
            </a:r>
            <a:r>
              <a:rPr lang="en-CA" dirty="0"/>
              <a:t> TYPES DE CONTRATS…</a:t>
            </a:r>
          </a:p>
        </p:txBody>
      </p:sp>
      <p:pic>
        <p:nvPicPr>
          <p:cNvPr id="214" name="christina-wocintechchat-com-c-mgSuxqpzA-unsplash.jpg" descr="christina-wocintechchat-com-c-mgSuxqpzA-unsplash.jpg"/>
          <p:cNvPicPr>
            <a:picLocks noChangeAspect="1"/>
          </p:cNvPicPr>
          <p:nvPr/>
        </p:nvPicPr>
        <p:blipFill>
          <a:blip r:embed="rId3"/>
          <a:srcRect l="2917" t="967" r="2917" b="967"/>
          <a:stretch>
            <a:fillRect/>
          </a:stretch>
        </p:blipFill>
        <p:spPr>
          <a:xfrm>
            <a:off x="13589595" y="4061633"/>
            <a:ext cx="10133158" cy="7044582"/>
          </a:xfrm>
          <a:prstGeom prst="rect">
            <a:avLst/>
          </a:prstGeom>
          <a:ln w="12700">
            <a:miter lim="400000"/>
          </a:ln>
        </p:spPr>
      </p:pic>
      <p:sp>
        <p:nvSpPr>
          <p:cNvPr id="215" name="Photo by Christina @ wocintechchat.com on Unsplash"/>
          <p:cNvSpPr txBox="1"/>
          <p:nvPr/>
        </p:nvSpPr>
        <p:spPr>
          <a:xfrm>
            <a:off x="19392616" y="11205250"/>
            <a:ext cx="432976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lnSpc>
                <a:spcPct val="100000"/>
              </a:lnSpc>
              <a:defRPr sz="1500">
                <a:solidFill>
                  <a:srgbClr val="2A2A2A"/>
                </a:solidFill>
                <a:latin typeface="Calibri"/>
                <a:ea typeface="Calibri"/>
                <a:cs typeface="Calibri"/>
                <a:sym typeface="Calibri"/>
              </a:defRPr>
            </a:pPr>
            <a:r>
              <a:t>Photo by </a:t>
            </a:r>
            <a:r>
              <a:rPr>
                <a:hlinkClick r:id="rId4"/>
              </a:rPr>
              <a:t>Christina @ wocintechchat.com</a:t>
            </a:r>
            <a:r>
              <a:t> on </a:t>
            </a:r>
            <a:r>
              <a:rPr>
                <a:hlinkClick r:id="rId5"/>
              </a:rPr>
              <a:t>Unsplash</a:t>
            </a:r>
            <a:r>
              <a:t> </a:t>
            </a:r>
          </a:p>
        </p:txBody>
      </p:sp>
      <p:sp>
        <p:nvSpPr>
          <p:cNvPr id="216" name="Google Shape;215;p30"/>
          <p:cNvSpPr txBox="1"/>
          <p:nvPr/>
        </p:nvSpPr>
        <p:spPr>
          <a:xfrm>
            <a:off x="561676" y="4009964"/>
            <a:ext cx="12576635" cy="8230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normAutofit/>
          </a:bodyPr>
          <a:lstStyle/>
          <a:p>
            <a:pPr marL="801115" indent="-694944" algn="l" defTabSz="1853183">
              <a:spcBef>
                <a:spcPts val="1600"/>
              </a:spcBef>
              <a:buClr>
                <a:srgbClr val="DE5835"/>
              </a:buClr>
              <a:buSzPct val="150000"/>
              <a:buFont typeface="Arial"/>
              <a:buChar char="‣"/>
              <a:defRPr sz="4256">
                <a:solidFill>
                  <a:srgbClr val="2A2A2A"/>
                </a:solidFill>
                <a:latin typeface="Calibri"/>
                <a:ea typeface="Calibri"/>
                <a:cs typeface="Calibri"/>
                <a:sym typeface="Calibri"/>
              </a:defRPr>
            </a:pPr>
            <a:r>
              <a:rPr dirty="0" err="1"/>
              <a:t>En</a:t>
            </a:r>
            <a:r>
              <a:rPr dirty="0"/>
              <a:t> quelle </a:t>
            </a:r>
            <a:r>
              <a:rPr dirty="0" err="1"/>
              <a:t>année</a:t>
            </a:r>
            <a:r>
              <a:rPr dirty="0"/>
              <a:t> </a:t>
            </a:r>
            <a:r>
              <a:rPr dirty="0" err="1"/>
              <a:t>est-ce</a:t>
            </a:r>
            <a:r>
              <a:rPr dirty="0"/>
              <a:t> que le </a:t>
            </a:r>
            <a:r>
              <a:rPr dirty="0" err="1"/>
              <a:t>chômage</a:t>
            </a:r>
            <a:r>
              <a:rPr dirty="0"/>
              <a:t> </a:t>
            </a:r>
            <a:r>
              <a:rPr dirty="0" err="1"/>
              <a:t>est</a:t>
            </a:r>
            <a:r>
              <a:rPr dirty="0"/>
              <a:t> le plus </a:t>
            </a:r>
            <a:r>
              <a:rPr dirty="0" err="1"/>
              <a:t>élevé</a:t>
            </a:r>
            <a:r>
              <a:rPr dirty="0"/>
              <a:t>?</a:t>
            </a:r>
          </a:p>
          <a:p>
            <a:pPr marL="801115" indent="-694944" algn="l" defTabSz="1853183">
              <a:spcBef>
                <a:spcPts val="1600"/>
              </a:spcBef>
              <a:buClr>
                <a:srgbClr val="DE5835"/>
              </a:buClr>
              <a:buSzPct val="150000"/>
              <a:buFont typeface="Arial"/>
              <a:buChar char="‣"/>
              <a:defRPr sz="4256">
                <a:solidFill>
                  <a:srgbClr val="2A2A2A"/>
                </a:solidFill>
                <a:latin typeface="Calibri"/>
                <a:ea typeface="Calibri"/>
                <a:cs typeface="Calibri"/>
                <a:sym typeface="Calibri"/>
              </a:defRPr>
            </a:pPr>
            <a:r>
              <a:rPr dirty="0"/>
              <a:t>Quelle </a:t>
            </a:r>
            <a:r>
              <a:rPr dirty="0" err="1"/>
              <a:t>est</a:t>
            </a:r>
            <a:r>
              <a:rPr dirty="0"/>
              <a:t> la </a:t>
            </a:r>
            <a:r>
              <a:rPr dirty="0" err="1"/>
              <a:t>différence</a:t>
            </a:r>
            <a:r>
              <a:rPr dirty="0"/>
              <a:t> entre </a:t>
            </a:r>
            <a:r>
              <a:rPr dirty="0" err="1"/>
              <a:t>ces</a:t>
            </a:r>
            <a:r>
              <a:rPr dirty="0"/>
              <a:t> types </a:t>
            </a:r>
            <a:r>
              <a:rPr dirty="0" err="1"/>
              <a:t>d’emploi</a:t>
            </a:r>
            <a:r>
              <a:rPr dirty="0"/>
              <a:t> </a:t>
            </a:r>
            <a:r>
              <a:rPr dirty="0" err="1"/>
              <a:t>en</a:t>
            </a:r>
            <a:r>
              <a:rPr dirty="0"/>
              <a:t> </a:t>
            </a:r>
            <a:r>
              <a:rPr dirty="0" err="1"/>
              <a:t>enseignement</a:t>
            </a:r>
            <a:r>
              <a:rPr dirty="0"/>
              <a:t>?</a:t>
            </a:r>
          </a:p>
          <a:p>
            <a:pPr marL="1119631" lvl="1" indent="-501904" algn="l" defTabSz="1853183">
              <a:spcBef>
                <a:spcPts val="1600"/>
              </a:spcBef>
              <a:buClr>
                <a:srgbClr val="DE5835"/>
              </a:buClr>
              <a:buSzPct val="150000"/>
              <a:buFont typeface="Arial"/>
              <a:buChar char="‣"/>
              <a:defRPr sz="4256">
                <a:solidFill>
                  <a:srgbClr val="2A2A2A"/>
                </a:solidFill>
                <a:latin typeface="Calibri"/>
                <a:ea typeface="Calibri"/>
                <a:cs typeface="Calibri"/>
                <a:sym typeface="Calibri"/>
              </a:defRPr>
            </a:pPr>
            <a:r>
              <a:rPr dirty="0"/>
              <a:t>Permanence</a:t>
            </a:r>
          </a:p>
          <a:p>
            <a:pPr marL="1119631" lvl="1" indent="-501904" algn="l" defTabSz="1853183">
              <a:spcBef>
                <a:spcPts val="1600"/>
              </a:spcBef>
              <a:buClr>
                <a:srgbClr val="DE5835"/>
              </a:buClr>
              <a:buSzPct val="150000"/>
              <a:buFont typeface="Arial"/>
              <a:buChar char="‣"/>
              <a:defRPr sz="4256">
                <a:solidFill>
                  <a:srgbClr val="2A2A2A"/>
                </a:solidFill>
                <a:latin typeface="Calibri"/>
                <a:ea typeface="Calibri"/>
                <a:cs typeface="Calibri"/>
                <a:sym typeface="Calibri"/>
              </a:defRPr>
            </a:pPr>
            <a:r>
              <a:rPr dirty="0" err="1"/>
              <a:t>Remplacement</a:t>
            </a:r>
            <a:r>
              <a:rPr dirty="0"/>
              <a:t> à long </a:t>
            </a:r>
            <a:r>
              <a:rPr dirty="0" err="1"/>
              <a:t>terme</a:t>
            </a:r>
            <a:endParaRPr dirty="0"/>
          </a:p>
          <a:p>
            <a:pPr marL="1119631" lvl="1" indent="-501904" algn="l" defTabSz="1853183">
              <a:spcBef>
                <a:spcPts val="1600"/>
              </a:spcBef>
              <a:buClr>
                <a:srgbClr val="DE5835"/>
              </a:buClr>
              <a:buSzPct val="150000"/>
              <a:buFont typeface="Arial"/>
              <a:buChar char="‣"/>
              <a:defRPr sz="4256">
                <a:solidFill>
                  <a:srgbClr val="2A2A2A"/>
                </a:solidFill>
                <a:latin typeface="Calibri"/>
                <a:ea typeface="Calibri"/>
                <a:cs typeface="Calibri"/>
                <a:sym typeface="Calibri"/>
              </a:defRPr>
            </a:pPr>
            <a:r>
              <a:rPr dirty="0" err="1"/>
              <a:t>Autres</a:t>
            </a:r>
            <a:r>
              <a:rPr dirty="0"/>
              <a:t> </a:t>
            </a:r>
            <a:r>
              <a:rPr dirty="0" err="1"/>
              <a:t>contrats</a:t>
            </a:r>
            <a:r>
              <a:rPr dirty="0"/>
              <a:t> à </a:t>
            </a:r>
            <a:r>
              <a:rPr dirty="0" err="1"/>
              <a:t>durée</a:t>
            </a:r>
            <a:r>
              <a:rPr dirty="0"/>
              <a:t> </a:t>
            </a:r>
            <a:r>
              <a:rPr dirty="0" err="1"/>
              <a:t>déterminée</a:t>
            </a:r>
            <a:endParaRPr sz="9272" dirty="0"/>
          </a:p>
          <a:p>
            <a:pPr marL="1119631" lvl="1" indent="-501904" algn="l" defTabSz="1853183">
              <a:spcBef>
                <a:spcPts val="1600"/>
              </a:spcBef>
              <a:buClr>
                <a:srgbClr val="DE5835"/>
              </a:buClr>
              <a:buSzPct val="150000"/>
              <a:buFont typeface="Arial"/>
              <a:buChar char="‣"/>
              <a:defRPr sz="4256">
                <a:solidFill>
                  <a:srgbClr val="2A2A2A"/>
                </a:solidFill>
                <a:latin typeface="Calibri"/>
                <a:ea typeface="Calibri"/>
                <a:cs typeface="Calibri"/>
                <a:sym typeface="Calibri"/>
              </a:defRPr>
            </a:pPr>
            <a:r>
              <a:rPr dirty="0" err="1"/>
              <a:t>Suppléance</a:t>
            </a:r>
            <a:r>
              <a:rPr dirty="0"/>
              <a:t> </a:t>
            </a:r>
            <a:endParaRPr sz="5016" dirty="0"/>
          </a:p>
          <a:p>
            <a:pPr marL="801115" indent="-694944" algn="l" defTabSz="1853183">
              <a:spcBef>
                <a:spcPts val="1600"/>
              </a:spcBef>
              <a:buClr>
                <a:srgbClr val="DE5835"/>
              </a:buClr>
              <a:buSzPct val="150000"/>
              <a:buFont typeface="Arial"/>
              <a:buChar char="‣"/>
              <a:defRPr sz="4256">
                <a:solidFill>
                  <a:srgbClr val="2A2A2A"/>
                </a:solidFill>
                <a:latin typeface="Calibri"/>
                <a:ea typeface="Calibri"/>
                <a:cs typeface="Calibri"/>
                <a:sym typeface="Calibri"/>
              </a:defRPr>
            </a:pPr>
            <a:r>
              <a:rPr dirty="0" err="1"/>
              <a:t>Pourquoi</a:t>
            </a:r>
            <a:r>
              <a:rPr dirty="0"/>
              <a:t> </a:t>
            </a:r>
            <a:r>
              <a:rPr dirty="0" err="1"/>
              <a:t>est-ce</a:t>
            </a:r>
            <a:r>
              <a:rPr dirty="0"/>
              <a:t> important? </a:t>
            </a:r>
          </a:p>
          <a:p>
            <a:pPr marL="801115" indent="-694944" algn="l" defTabSz="1853183">
              <a:spcBef>
                <a:spcPts val="1600"/>
              </a:spcBef>
              <a:buClr>
                <a:srgbClr val="DE5835"/>
              </a:buClr>
              <a:buSzPct val="150000"/>
              <a:buFont typeface="Arial"/>
              <a:buChar char="‣"/>
              <a:defRPr sz="4256">
                <a:solidFill>
                  <a:srgbClr val="2A2A2A"/>
                </a:solidFill>
                <a:latin typeface="Calibri"/>
                <a:ea typeface="Calibri"/>
                <a:cs typeface="Calibri"/>
                <a:sym typeface="Calibri"/>
              </a:defRPr>
            </a:pPr>
            <a:r>
              <a:rPr dirty="0" err="1"/>
              <a:t>Quels</a:t>
            </a:r>
            <a:r>
              <a:rPr dirty="0"/>
              <a:t> </a:t>
            </a:r>
            <a:r>
              <a:rPr dirty="0" err="1"/>
              <a:t>sont</a:t>
            </a:r>
            <a:r>
              <a:rPr dirty="0"/>
              <a:t> les </a:t>
            </a:r>
            <a:r>
              <a:rPr dirty="0" err="1"/>
              <a:t>avantages</a:t>
            </a:r>
            <a:r>
              <a:rPr dirty="0"/>
              <a:t> et les </a:t>
            </a:r>
            <a:r>
              <a:rPr dirty="0" err="1"/>
              <a:t>inconvénients</a:t>
            </a:r>
            <a:r>
              <a:rPr dirty="0"/>
              <a:t> de </a:t>
            </a:r>
            <a:r>
              <a:rPr dirty="0" err="1"/>
              <a:t>chaque</a:t>
            </a:r>
            <a:r>
              <a:rPr dirty="0"/>
              <a:t> type de poste?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Google Shape;284;p39" descr="Google Shape;284;p39"/>
          <p:cNvPicPr>
            <a:picLocks noChangeAspect="1"/>
          </p:cNvPicPr>
          <p:nvPr/>
        </p:nvPicPr>
        <p:blipFill>
          <a:blip r:embed="rId3"/>
          <a:stretch>
            <a:fillRect/>
          </a:stretch>
        </p:blipFill>
        <p:spPr>
          <a:xfrm>
            <a:off x="4475735" y="306333"/>
            <a:ext cx="15228801" cy="12023201"/>
          </a:xfrm>
          <a:prstGeom prst="rect">
            <a:avLst/>
          </a:prstGeom>
          <a:ln w="12700">
            <a:miter lim="400000"/>
          </a:ln>
        </p:spPr>
      </p:pic>
      <p:pic>
        <p:nvPicPr>
          <p:cNvPr id="221" name="SayOui.pdf" descr="SayOui.pdf"/>
          <p:cNvPicPr>
            <a:picLocks noChangeAspect="1"/>
          </p:cNvPicPr>
          <p:nvPr/>
        </p:nvPicPr>
        <p:blipFill>
          <a:blip r:embed="rId4"/>
          <a:stretch>
            <a:fillRect/>
          </a:stretch>
        </p:blipFill>
        <p:spPr>
          <a:xfrm>
            <a:off x="20965763" y="11794325"/>
            <a:ext cx="3168544" cy="153061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Google Shape;292;p40"/>
          <p:cNvSpPr txBox="1">
            <a:spLocks noGrp="1"/>
          </p:cNvSpPr>
          <p:nvPr>
            <p:ph type="title"/>
          </p:nvPr>
        </p:nvSpPr>
        <p:spPr>
          <a:xfrm>
            <a:off x="2971049" y="169034"/>
            <a:ext cx="21020518" cy="3093455"/>
          </a:xfrm>
          <a:prstGeom prst="rect">
            <a:avLst/>
          </a:prstGeom>
        </p:spPr>
        <p:txBody>
          <a:bodyPr lIns="91399" tIns="91399" rIns="91399" bIns="91399">
            <a:normAutofit fontScale="90000"/>
          </a:bodyPr>
          <a:lstStyle/>
          <a:p>
            <a:pPr defTabSz="2194559">
              <a:defRPr sz="11880"/>
            </a:pPr>
            <a:r>
              <a:rPr lang="fr-FR" dirty="0">
                <a:solidFill>
                  <a:srgbClr val="2A2A2A"/>
                </a:solidFill>
              </a:rPr>
              <a:t>OBJECTIFS</a:t>
            </a:r>
            <a:r>
              <a:rPr lang="fr-FR" dirty="0"/>
              <a:t> POUR LES DIAPOS DE COULEUR VERT</a:t>
            </a:r>
          </a:p>
        </p:txBody>
      </p:sp>
      <p:sp>
        <p:nvSpPr>
          <p:cNvPr id="226" name="Google Shape;293;p40"/>
          <p:cNvSpPr txBox="1">
            <a:spLocks noGrp="1"/>
          </p:cNvSpPr>
          <p:nvPr>
            <p:ph type="body" idx="1"/>
          </p:nvPr>
        </p:nvSpPr>
        <p:spPr>
          <a:xfrm>
            <a:off x="5744486" y="3480195"/>
            <a:ext cx="17783923" cy="8114410"/>
          </a:xfrm>
          <a:prstGeom prst="rect">
            <a:avLst/>
          </a:prstGeom>
        </p:spPr>
        <p:txBody>
          <a:bodyPr lIns="91399" tIns="91399" rIns="91399" bIns="91399"/>
          <a:lstStyle/>
          <a:p>
            <a:pPr>
              <a:lnSpc>
                <a:spcPct val="92000"/>
              </a:lnSpc>
              <a:spcBef>
                <a:spcPts val="2100"/>
              </a:spcBef>
              <a:buSzPct val="150000"/>
              <a:defRPr sz="5600">
                <a:solidFill>
                  <a:srgbClr val="2A2A2A"/>
                </a:solidFill>
                <a:latin typeface="Calibri"/>
                <a:ea typeface="Calibri"/>
                <a:cs typeface="Calibri"/>
                <a:sym typeface="Calibri"/>
              </a:defRPr>
            </a:pPr>
            <a:r>
              <a:t>utiliser des stratégies de compréhension avant, durant et après l’écoute.</a:t>
            </a:r>
          </a:p>
          <a:p>
            <a:pPr>
              <a:lnSpc>
                <a:spcPct val="92000"/>
              </a:lnSpc>
              <a:buSzPct val="150000"/>
              <a:defRPr sz="5600">
                <a:solidFill>
                  <a:srgbClr val="2A2A2A"/>
                </a:solidFill>
                <a:latin typeface="Calibri"/>
                <a:ea typeface="Calibri"/>
                <a:cs typeface="Calibri"/>
                <a:sym typeface="Calibri"/>
              </a:defRPr>
            </a:pPr>
            <a:r>
              <a:t>développer un vocabulaire relié aux carriers.</a:t>
            </a:r>
          </a:p>
          <a:p>
            <a:pPr>
              <a:lnSpc>
                <a:spcPct val="92000"/>
              </a:lnSpc>
              <a:buSzPct val="150000"/>
              <a:defRPr sz="5600">
                <a:solidFill>
                  <a:srgbClr val="2A2A2A"/>
                </a:solidFill>
                <a:latin typeface="Calibri"/>
                <a:ea typeface="Calibri"/>
                <a:cs typeface="Calibri"/>
                <a:sym typeface="Calibri"/>
              </a:defRPr>
            </a:pPr>
            <a:r>
              <a:t>comprendre le message de textes écrits et à l’oral .</a:t>
            </a:r>
          </a:p>
          <a:p>
            <a:pPr>
              <a:lnSpc>
                <a:spcPct val="92000"/>
              </a:lnSpc>
              <a:buSzPct val="150000"/>
              <a:defRPr sz="5600">
                <a:solidFill>
                  <a:srgbClr val="2A2A2A"/>
                </a:solidFill>
                <a:latin typeface="Calibri"/>
                <a:ea typeface="Calibri"/>
                <a:cs typeface="Calibri"/>
                <a:sym typeface="Calibri"/>
              </a:defRPr>
            </a:pPr>
            <a:r>
              <a:t>décrire des compétences, des stratégies et des habitudes qui peuvent contribuer à la réussite dans sa recherche de possibilités d’apprentissage, de carrières, y compris le bilinguisme.</a:t>
            </a:r>
          </a:p>
          <a:p>
            <a:pPr>
              <a:lnSpc>
                <a:spcPct val="92000"/>
              </a:lnSpc>
              <a:buSzPct val="150000"/>
              <a:defRPr sz="5600">
                <a:solidFill>
                  <a:srgbClr val="2A2A2A"/>
                </a:solidFill>
                <a:latin typeface="Calibri"/>
                <a:ea typeface="Calibri"/>
                <a:cs typeface="Calibri"/>
                <a:sym typeface="Calibri"/>
              </a:defRPr>
            </a:pPr>
            <a:r>
              <a:t>effectuer des recherches reliées aux carriers.</a:t>
            </a:r>
          </a:p>
        </p:txBody>
      </p:sp>
      <p:sp>
        <p:nvSpPr>
          <p:cNvPr id="228" name="JE PEUX :"/>
          <p:cNvSpPr/>
          <p:nvPr/>
        </p:nvSpPr>
        <p:spPr>
          <a:xfrm>
            <a:off x="577045" y="3683395"/>
            <a:ext cx="5550402" cy="198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lvl1pPr algn="l" defTabSz="2201333">
              <a:lnSpc>
                <a:spcPct val="70000"/>
              </a:lnSpc>
              <a:defRPr sz="13200">
                <a:solidFill>
                  <a:srgbClr val="2A2A2A"/>
                </a:solidFill>
                <a:latin typeface="BebasNeue"/>
                <a:ea typeface="BebasNeue"/>
                <a:cs typeface="BebasNeue"/>
                <a:sym typeface="BebasNeue"/>
              </a:defRPr>
            </a:lvl1pPr>
          </a:lstStyle>
          <a:p>
            <a:pPr>
              <a:defRPr sz="40000"/>
            </a:pPr>
            <a:r>
              <a:rPr sz="12500" b="1" dirty="0">
                <a:latin typeface="Bahnschrift Condensed" panose="020B0502040204020203" pitchFamily="34" charset="0"/>
              </a:rPr>
              <a:t>JE PEUX :</a:t>
            </a:r>
          </a:p>
        </p:txBody>
      </p:sp>
      <p:sp>
        <p:nvSpPr>
          <p:cNvPr id="2" name="SAYOUI.CA">
            <a:extLst>
              <a:ext uri="{FF2B5EF4-FFF2-40B4-BE49-F238E27FC236}">
                <a16:creationId xmlns:a16="http://schemas.microsoft.com/office/drawing/2014/main" id="{D43CAD1A-B946-8029-B56B-790503DEFB02}"/>
              </a:ext>
            </a:extLst>
          </p:cNvPr>
          <p:cNvSpPr/>
          <p:nvPr/>
        </p:nvSpPr>
        <p:spPr>
          <a:xfrm>
            <a:off x="519593" y="11583881"/>
            <a:ext cx="20676040" cy="3384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lvl1pPr algn="l" defTabSz="2201333">
              <a:lnSpc>
                <a:spcPct val="70000"/>
              </a:lnSpc>
              <a:defRPr sz="26600">
                <a:solidFill>
                  <a:srgbClr val="2A2A2A"/>
                </a:solidFill>
                <a:latin typeface="BebasNeue"/>
                <a:ea typeface="BebasNeue"/>
                <a:cs typeface="BebasNeue"/>
                <a:sym typeface="BebasNeue"/>
              </a:defRPr>
            </a:lvl1pPr>
          </a:lstStyle>
          <a:p>
            <a:pPr>
              <a:defRPr sz="40000"/>
            </a:pPr>
            <a:r>
              <a:rPr sz="20000" b="1" dirty="0">
                <a:latin typeface="Bahnschrift Condensed" panose="020B0502040204020203" pitchFamily="34" charset="0"/>
              </a:rPr>
              <a:t>SAYOUI.CA</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Google Shape;299;p41"/>
          <p:cNvSpPr txBox="1">
            <a:spLocks noGrp="1"/>
          </p:cNvSpPr>
          <p:nvPr>
            <p:ph type="title"/>
          </p:nvPr>
        </p:nvSpPr>
        <p:spPr>
          <a:xfrm>
            <a:off x="2897066" y="338448"/>
            <a:ext cx="21335329" cy="3093455"/>
          </a:xfrm>
          <a:prstGeom prst="rect">
            <a:avLst/>
          </a:prstGeom>
        </p:spPr>
        <p:txBody>
          <a:bodyPr lIns="91399" tIns="91399" rIns="91399" bIns="91399">
            <a:normAutofit/>
          </a:bodyPr>
          <a:lstStyle/>
          <a:p>
            <a:r>
              <a:rPr lang="en-CA" dirty="0">
                <a:solidFill>
                  <a:srgbClr val="2A2A2A"/>
                </a:solidFill>
              </a:rPr>
              <a:t>DES RESSOURCES…</a:t>
            </a:r>
            <a:r>
              <a:rPr lang="en-CA" dirty="0"/>
              <a:t> FRENCHSTREET.CA</a:t>
            </a:r>
          </a:p>
        </p:txBody>
      </p:sp>
      <p:sp>
        <p:nvSpPr>
          <p:cNvPr id="231" name="Google Shape;300;p41"/>
          <p:cNvSpPr txBox="1">
            <a:spLocks noGrp="1"/>
          </p:cNvSpPr>
          <p:nvPr>
            <p:ph type="body" sz="half" idx="1"/>
          </p:nvPr>
        </p:nvSpPr>
        <p:spPr>
          <a:xfrm>
            <a:off x="944200" y="4368964"/>
            <a:ext cx="12029772" cy="7415293"/>
          </a:xfrm>
          <a:prstGeom prst="rect">
            <a:avLst/>
          </a:prstGeom>
        </p:spPr>
        <p:txBody>
          <a:bodyPr lIns="91399" tIns="91399" rIns="91399" bIns="91399"/>
          <a:lstStyle/>
          <a:p>
            <a:pPr marL="0" indent="0" defTabSz="2121408">
              <a:buSzTx/>
              <a:buNone/>
              <a:defRPr sz="5568"/>
            </a:pPr>
            <a:r>
              <a:rPr dirty="0" err="1">
                <a:solidFill>
                  <a:srgbClr val="2A2A2A"/>
                </a:solidFill>
              </a:rPr>
              <a:t>Parcours</a:t>
            </a:r>
            <a:r>
              <a:rPr dirty="0">
                <a:solidFill>
                  <a:srgbClr val="2A2A2A"/>
                </a:solidFill>
              </a:rPr>
              <a:t> le site :</a:t>
            </a:r>
            <a:r>
              <a:rPr dirty="0"/>
              <a:t> </a:t>
            </a:r>
            <a:br>
              <a:rPr dirty="0"/>
            </a:br>
            <a:r>
              <a:rPr u="sng" dirty="0">
                <a:solidFill>
                  <a:srgbClr val="0563C1"/>
                </a:solidFill>
                <a:uFill>
                  <a:solidFill>
                    <a:srgbClr val="0563C1"/>
                  </a:solidFill>
                </a:uFill>
                <a:hlinkClick r:id="rId3"/>
              </a:rPr>
              <a:t>Exploration Frenchstreet.ca</a:t>
            </a:r>
          </a:p>
          <a:p>
            <a:pPr marL="917066" indent="-795527" defTabSz="2121408">
              <a:lnSpc>
                <a:spcPct val="90000"/>
              </a:lnSpc>
              <a:spcBef>
                <a:spcPts val="1800"/>
              </a:spcBef>
              <a:buSzPct val="150000"/>
              <a:defRPr sz="4872">
                <a:solidFill>
                  <a:srgbClr val="2A2A2A"/>
                </a:solidFill>
                <a:latin typeface="Calibri"/>
                <a:ea typeface="Calibri"/>
                <a:cs typeface="Calibri"/>
                <a:sym typeface="Calibri"/>
              </a:defRPr>
            </a:pPr>
            <a:r>
              <a:rPr dirty="0"/>
              <a:t>Dans le site, </a:t>
            </a:r>
            <a:r>
              <a:rPr dirty="0" err="1"/>
              <a:t>qu’est-ce</a:t>
            </a:r>
            <a:r>
              <a:rPr dirty="0"/>
              <a:t> qui </a:t>
            </a:r>
            <a:r>
              <a:rPr dirty="0" err="1"/>
              <a:t>t’attire</a:t>
            </a:r>
            <a:r>
              <a:rPr dirty="0"/>
              <a:t> </a:t>
            </a:r>
            <a:r>
              <a:rPr dirty="0" err="1"/>
              <a:t>comme</a:t>
            </a:r>
            <a:r>
              <a:rPr dirty="0"/>
              <a:t> </a:t>
            </a:r>
            <a:r>
              <a:rPr dirty="0" err="1"/>
              <a:t>élève</a:t>
            </a:r>
            <a:r>
              <a:rPr dirty="0"/>
              <a:t>?</a:t>
            </a:r>
          </a:p>
          <a:p>
            <a:pPr marL="917066" indent="-795527" defTabSz="2121408">
              <a:lnSpc>
                <a:spcPct val="90000"/>
              </a:lnSpc>
              <a:spcBef>
                <a:spcPts val="1800"/>
              </a:spcBef>
              <a:buSzPct val="150000"/>
              <a:defRPr sz="4872">
                <a:solidFill>
                  <a:srgbClr val="2A2A2A"/>
                </a:solidFill>
                <a:latin typeface="Calibri"/>
                <a:ea typeface="Calibri"/>
                <a:cs typeface="Calibri"/>
                <a:sym typeface="Calibri"/>
              </a:defRPr>
            </a:pPr>
            <a:r>
              <a:rPr dirty="0"/>
              <a:t>Dans quelle </a:t>
            </a:r>
            <a:r>
              <a:rPr dirty="0" err="1"/>
              <a:t>région</a:t>
            </a:r>
            <a:r>
              <a:rPr dirty="0"/>
              <a:t> </a:t>
            </a:r>
            <a:r>
              <a:rPr dirty="0" err="1"/>
              <a:t>voudrais-tu</a:t>
            </a:r>
            <a:r>
              <a:rPr dirty="0"/>
              <a:t> </a:t>
            </a:r>
            <a:r>
              <a:rPr dirty="0" err="1"/>
              <a:t>tenter</a:t>
            </a:r>
            <a:r>
              <a:rPr dirty="0"/>
              <a:t> ta 1re </a:t>
            </a:r>
            <a:r>
              <a:rPr dirty="0" err="1"/>
              <a:t>année</a:t>
            </a:r>
            <a:r>
              <a:rPr dirty="0"/>
              <a:t> de </a:t>
            </a:r>
            <a:r>
              <a:rPr dirty="0" err="1"/>
              <a:t>carrière</a:t>
            </a:r>
            <a:r>
              <a:rPr dirty="0"/>
              <a:t> </a:t>
            </a:r>
            <a:r>
              <a:rPr dirty="0" err="1"/>
              <a:t>en</a:t>
            </a:r>
            <a:r>
              <a:rPr dirty="0"/>
              <a:t> </a:t>
            </a:r>
            <a:r>
              <a:rPr dirty="0" err="1"/>
              <a:t>enseignement</a:t>
            </a:r>
            <a:r>
              <a:rPr dirty="0"/>
              <a:t>? </a:t>
            </a:r>
            <a:r>
              <a:rPr dirty="0" err="1"/>
              <a:t>Pourquoi?Quelles</a:t>
            </a:r>
            <a:r>
              <a:rPr dirty="0"/>
              <a:t> sections </a:t>
            </a:r>
            <a:r>
              <a:rPr dirty="0" err="1"/>
              <a:t>ou</a:t>
            </a:r>
            <a:r>
              <a:rPr dirty="0"/>
              <a:t> services </a:t>
            </a:r>
            <a:r>
              <a:rPr dirty="0" err="1"/>
              <a:t>utiliserais-tu</a:t>
            </a:r>
            <a:r>
              <a:rPr dirty="0"/>
              <a:t> </a:t>
            </a:r>
            <a:r>
              <a:rPr dirty="0" err="1"/>
              <a:t>si</a:t>
            </a:r>
            <a:r>
              <a:rPr dirty="0"/>
              <a:t> </a:t>
            </a:r>
            <a:r>
              <a:rPr dirty="0" err="1"/>
              <a:t>tu</a:t>
            </a:r>
            <a:r>
              <a:rPr dirty="0"/>
              <a:t> </a:t>
            </a:r>
            <a:r>
              <a:rPr dirty="0" err="1"/>
              <a:t>étais</a:t>
            </a:r>
            <a:r>
              <a:rPr dirty="0"/>
              <a:t> </a:t>
            </a:r>
            <a:r>
              <a:rPr dirty="0" err="1"/>
              <a:t>enseignant·e</a:t>
            </a:r>
            <a:r>
              <a:rPr dirty="0"/>
              <a:t> </a:t>
            </a:r>
            <a:r>
              <a:rPr dirty="0" err="1"/>
              <a:t>en</a:t>
            </a:r>
            <a:r>
              <a:rPr dirty="0"/>
              <a:t> milieu de FLS? </a:t>
            </a:r>
            <a:r>
              <a:rPr dirty="0" err="1"/>
              <a:t>Pourquoi</a:t>
            </a:r>
            <a:r>
              <a:rPr dirty="0"/>
              <a:t>?</a:t>
            </a:r>
          </a:p>
        </p:txBody>
      </p:sp>
      <p:pic>
        <p:nvPicPr>
          <p:cNvPr id="232" name="Screen Shot 2022-06-25 at 8.05.42 PM.jpg" descr="Screen Shot 2022-06-25 at 8.05.42 PM.jpg"/>
          <p:cNvPicPr>
            <a:picLocks noChangeAspect="1"/>
          </p:cNvPicPr>
          <p:nvPr/>
        </p:nvPicPr>
        <p:blipFill>
          <a:blip r:embed="rId4"/>
          <a:srcRect/>
          <a:stretch>
            <a:fillRect/>
          </a:stretch>
        </p:blipFill>
        <p:spPr>
          <a:xfrm>
            <a:off x="13307552" y="4513553"/>
            <a:ext cx="10666401" cy="6873492"/>
          </a:xfrm>
          <a:prstGeom prst="rect">
            <a:avLst/>
          </a:prstGeom>
          <a:ln w="12700">
            <a:miter lim="400000"/>
          </a:ln>
          <a:effectLst>
            <a:outerShdw blurRad="469900" dist="142779" dir="5400000" rotWithShape="0">
              <a:srgbClr val="000000">
                <a:alpha val="5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Question de projet d’enquête"/>
          <p:cNvSpPr txBox="1">
            <a:spLocks noGrp="1"/>
          </p:cNvSpPr>
          <p:nvPr>
            <p:ph type="title"/>
          </p:nvPr>
        </p:nvSpPr>
        <p:spPr>
          <a:xfrm>
            <a:off x="2897066" y="338448"/>
            <a:ext cx="21247179" cy="3093455"/>
          </a:xfrm>
          <a:prstGeom prst="rect">
            <a:avLst/>
          </a:prstGeom>
        </p:spPr>
        <p:txBody>
          <a:bodyPr/>
          <a:lstStyle/>
          <a:p>
            <a:pPr>
              <a:lnSpc>
                <a:spcPct val="90000"/>
              </a:lnSpc>
            </a:pPr>
            <a:r>
              <a:rPr lang="en-CA" dirty="0">
                <a:solidFill>
                  <a:srgbClr val="2A2A2A"/>
                </a:solidFill>
              </a:rPr>
              <a:t>QUESTION</a:t>
            </a:r>
            <a:r>
              <a:rPr lang="en-CA" dirty="0"/>
              <a:t> DE PROJET D’ENQUÊTE </a:t>
            </a:r>
          </a:p>
        </p:txBody>
      </p:sp>
      <p:sp>
        <p:nvSpPr>
          <p:cNvPr id="237" name="Google Shape;307;p42"/>
          <p:cNvSpPr txBox="1">
            <a:spLocks noGrp="1"/>
          </p:cNvSpPr>
          <p:nvPr>
            <p:ph type="body" idx="1"/>
          </p:nvPr>
        </p:nvSpPr>
        <p:spPr>
          <a:xfrm>
            <a:off x="1233742" y="4242812"/>
            <a:ext cx="20965684" cy="7415293"/>
          </a:xfrm>
          <a:prstGeom prst="rect">
            <a:avLst/>
          </a:prstGeom>
        </p:spPr>
        <p:txBody>
          <a:bodyPr lIns="91399" tIns="91399" rIns="91399" bIns="91399"/>
          <a:lstStyle/>
          <a:p>
            <a:pPr>
              <a:lnSpc>
                <a:spcPct val="100000"/>
              </a:lnSpc>
              <a:buSzPts val="9600"/>
              <a:buFontTx/>
              <a:defRPr sz="6400">
                <a:solidFill>
                  <a:srgbClr val="07161E"/>
                </a:solidFill>
                <a:latin typeface="Calibri"/>
                <a:ea typeface="Calibri"/>
                <a:cs typeface="Calibri"/>
                <a:sym typeface="Calibri"/>
              </a:defRPr>
            </a:pPr>
            <a:r>
              <a:t>Le FLS est plus que la langue française. C’est aussi des cultures de langue française. </a:t>
            </a:r>
          </a:p>
          <a:p>
            <a:pPr>
              <a:lnSpc>
                <a:spcPct val="100000"/>
              </a:lnSpc>
              <a:buSzPts val="9600"/>
              <a:buFontTx/>
              <a:defRPr sz="6400">
                <a:solidFill>
                  <a:srgbClr val="07161E"/>
                </a:solidFill>
                <a:latin typeface="Calibri"/>
                <a:ea typeface="Calibri"/>
                <a:cs typeface="Calibri"/>
                <a:sym typeface="Calibri"/>
              </a:defRPr>
            </a:pPr>
            <a:endParaRPr/>
          </a:p>
          <a:p>
            <a:pPr>
              <a:lnSpc>
                <a:spcPct val="100000"/>
              </a:lnSpc>
              <a:buSzPts val="9600"/>
              <a:buFontTx/>
              <a:defRPr sz="6400">
                <a:solidFill>
                  <a:srgbClr val="07161E"/>
                </a:solidFill>
                <a:latin typeface="Calibri"/>
                <a:ea typeface="Calibri"/>
                <a:cs typeface="Calibri"/>
                <a:sym typeface="Calibri"/>
              </a:defRPr>
            </a:pPr>
            <a:r>
              <a:t>Quels sont les défis auxquels les enseignant</a:t>
            </a:r>
            <a:r>
              <a:rPr>
                <a:solidFill>
                  <a:srgbClr val="000000"/>
                </a:solidFill>
              </a:rPr>
              <a:t>·</a:t>
            </a:r>
            <a:r>
              <a:t>e</a:t>
            </a:r>
            <a:r>
              <a:rPr>
                <a:solidFill>
                  <a:srgbClr val="000000"/>
                </a:solidFill>
              </a:rPr>
              <a:t>·</a:t>
            </a:r>
            <a:r>
              <a:t>s peuvent être confronté·e·s lorsqu’ils enseignent des cultures de langue française?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315;p43"/>
          <p:cNvSpPr txBox="1">
            <a:spLocks noGrp="1"/>
          </p:cNvSpPr>
          <p:nvPr>
            <p:ph type="title"/>
          </p:nvPr>
        </p:nvSpPr>
        <p:spPr>
          <a:xfrm>
            <a:off x="2897066" y="338448"/>
            <a:ext cx="21302590" cy="3093455"/>
          </a:xfrm>
          <a:prstGeom prst="rect">
            <a:avLst/>
          </a:prstGeom>
        </p:spPr>
        <p:txBody>
          <a:bodyPr>
            <a:normAutofit/>
          </a:bodyPr>
          <a:lstStyle/>
          <a:p>
            <a:r>
              <a:rPr lang="fr-FR" dirty="0">
                <a:solidFill>
                  <a:srgbClr val="2A2A2A"/>
                </a:solidFill>
              </a:rPr>
              <a:t>ET TOI,</a:t>
            </a:r>
            <a:r>
              <a:rPr lang="fr-FR" dirty="0"/>
              <a:t> DANS TON APPRENTISSAGE…</a:t>
            </a:r>
          </a:p>
        </p:txBody>
      </p:sp>
      <p:sp>
        <p:nvSpPr>
          <p:cNvPr id="242" name="Google Shape;316;p43"/>
          <p:cNvSpPr txBox="1">
            <a:spLocks noGrp="1"/>
          </p:cNvSpPr>
          <p:nvPr>
            <p:ph type="body" sz="half" idx="1"/>
          </p:nvPr>
        </p:nvSpPr>
        <p:spPr>
          <a:xfrm>
            <a:off x="1154776" y="4368964"/>
            <a:ext cx="10666402" cy="7415293"/>
          </a:xfrm>
          <a:prstGeom prst="rect">
            <a:avLst/>
          </a:prstGeom>
        </p:spPr>
        <p:txBody>
          <a:bodyPr/>
          <a:lstStyle/>
          <a:p>
            <a:pPr marL="0" indent="0">
              <a:lnSpc>
                <a:spcPct val="100000"/>
              </a:lnSpc>
              <a:buSzTx/>
              <a:buNone/>
              <a:defRPr sz="6400">
                <a:solidFill>
                  <a:srgbClr val="07161E"/>
                </a:solidFill>
              </a:defRPr>
            </a:pPr>
            <a:r>
              <a:rPr sz="5600"/>
              <a:t>En tant qu’élève en FLS, quels sont les défis auxquels tu as été confronté</a:t>
            </a:r>
            <a:r>
              <a:rPr sz="5600">
                <a:solidFill>
                  <a:srgbClr val="000000"/>
                </a:solidFill>
              </a:rPr>
              <a:t>·</a:t>
            </a:r>
            <a:r>
              <a:rPr sz="5600"/>
              <a:t>e à l’école dans l'apprentissage des cultures de langue française?</a:t>
            </a:r>
            <a:br/>
            <a:endParaRPr/>
          </a:p>
        </p:txBody>
      </p:sp>
      <p:pic>
        <p:nvPicPr>
          <p:cNvPr id="243" name="element5-digital-jCIMcOpFHig-unsplash.jpg" descr="element5-digital-jCIMcOpFHig-unsplash.jpg"/>
          <p:cNvPicPr>
            <a:picLocks noChangeAspect="1"/>
          </p:cNvPicPr>
          <p:nvPr/>
        </p:nvPicPr>
        <p:blipFill>
          <a:blip r:embed="rId3"/>
          <a:srcRect l="2749" t="404" r="2749" b="404"/>
          <a:stretch>
            <a:fillRect/>
          </a:stretch>
        </p:blipFill>
        <p:spPr>
          <a:xfrm>
            <a:off x="12860078" y="4368964"/>
            <a:ext cx="10666401" cy="7415293"/>
          </a:xfrm>
          <a:prstGeom prst="rect">
            <a:avLst/>
          </a:prstGeom>
          <a:ln w="12700">
            <a:miter lim="400000"/>
          </a:ln>
        </p:spPr>
      </p:pic>
      <p:sp>
        <p:nvSpPr>
          <p:cNvPr id="244" name="Photo by Element5 Digital on Unsplash"/>
          <p:cNvSpPr txBox="1"/>
          <p:nvPr/>
        </p:nvSpPr>
        <p:spPr>
          <a:xfrm>
            <a:off x="20269029" y="11808151"/>
            <a:ext cx="311132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lnSpc>
                <a:spcPct val="100000"/>
              </a:lnSpc>
              <a:defRPr sz="1500">
                <a:solidFill>
                  <a:srgbClr val="2A2A2A"/>
                </a:solidFill>
                <a:latin typeface="Calibri"/>
                <a:ea typeface="Calibri"/>
                <a:cs typeface="Calibri"/>
                <a:sym typeface="Calibri"/>
              </a:defRPr>
            </a:pPr>
            <a:r>
              <a:t>Photo by </a:t>
            </a:r>
            <a:r>
              <a:rPr>
                <a:hlinkClick r:id="rId4"/>
              </a:rPr>
              <a:t>Element5 Digital</a:t>
            </a:r>
            <a:r>
              <a:t> on </a:t>
            </a:r>
            <a:r>
              <a:rPr>
                <a:hlinkClick r:id="rId5"/>
              </a:rPr>
              <a:t>Unsplash</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Durant la première écoute: Identifie cinq mots importants…"/>
          <p:cNvSpPr txBox="1">
            <a:spLocks noGrp="1"/>
          </p:cNvSpPr>
          <p:nvPr>
            <p:ph type="body" sz="half" idx="1"/>
          </p:nvPr>
        </p:nvSpPr>
        <p:spPr>
          <a:xfrm>
            <a:off x="1181098" y="4435667"/>
            <a:ext cx="11434694" cy="6563886"/>
          </a:xfrm>
          <a:prstGeom prst="rect">
            <a:avLst/>
          </a:prstGeom>
        </p:spPr>
        <p:txBody>
          <a:bodyPr/>
          <a:lstStyle/>
          <a:p>
            <a:pPr>
              <a:buSzPct val="150000"/>
              <a:defRPr sz="5600">
                <a:solidFill>
                  <a:srgbClr val="2A2A2A"/>
                </a:solidFill>
                <a:latin typeface="Calibri"/>
                <a:ea typeface="Calibri"/>
                <a:cs typeface="Calibri"/>
                <a:sym typeface="Calibri"/>
              </a:defRPr>
            </a:pPr>
            <a:r>
              <a:rPr dirty="0"/>
              <a:t>Durant la première </a:t>
            </a:r>
            <a:r>
              <a:rPr dirty="0" err="1"/>
              <a:t>écoute</a:t>
            </a:r>
            <a:r>
              <a:rPr dirty="0"/>
              <a:t>:</a:t>
            </a:r>
            <a:br>
              <a:rPr dirty="0"/>
            </a:br>
            <a:r>
              <a:rPr dirty="0" err="1"/>
              <a:t>Identifie</a:t>
            </a:r>
            <a:r>
              <a:rPr dirty="0"/>
              <a:t> cinq mots </a:t>
            </a:r>
            <a:r>
              <a:rPr dirty="0" err="1"/>
              <a:t>importants</a:t>
            </a:r>
            <a:endParaRPr dirty="0"/>
          </a:p>
          <a:p>
            <a:pPr>
              <a:buSzPct val="150000"/>
              <a:defRPr sz="5600">
                <a:solidFill>
                  <a:srgbClr val="2A2A2A"/>
                </a:solidFill>
                <a:latin typeface="Calibri"/>
                <a:ea typeface="Calibri"/>
                <a:cs typeface="Calibri"/>
                <a:sym typeface="Calibri"/>
              </a:defRPr>
            </a:pPr>
            <a:r>
              <a:rPr dirty="0"/>
              <a:t>Durant la </a:t>
            </a:r>
            <a:r>
              <a:rPr dirty="0" err="1"/>
              <a:t>deuxième</a:t>
            </a:r>
            <a:r>
              <a:rPr dirty="0"/>
              <a:t> </a:t>
            </a:r>
            <a:r>
              <a:rPr dirty="0" err="1"/>
              <a:t>écoute</a:t>
            </a:r>
            <a:r>
              <a:rPr dirty="0"/>
              <a:t>: </a:t>
            </a:r>
            <a:r>
              <a:rPr dirty="0" err="1"/>
              <a:t>Récupère</a:t>
            </a:r>
            <a:r>
              <a:rPr dirty="0"/>
              <a:t> </a:t>
            </a:r>
            <a:r>
              <a:rPr dirty="0" err="1"/>
              <a:t>une</a:t>
            </a:r>
            <a:r>
              <a:rPr dirty="0"/>
              <a:t> phrase </a:t>
            </a:r>
            <a:r>
              <a:rPr dirty="0" err="1"/>
              <a:t>clé</a:t>
            </a:r>
            <a:r>
              <a:rPr dirty="0"/>
              <a:t> de la </a:t>
            </a:r>
            <a:r>
              <a:rPr dirty="0" err="1"/>
              <a:t>vidéo</a:t>
            </a:r>
            <a:endParaRPr dirty="0"/>
          </a:p>
        </p:txBody>
      </p:sp>
      <p:pic>
        <p:nvPicPr>
          <p:cNvPr id="249" name="Screen Shot 2022-06-25 at 8.25.07 PM.jpg" descr="Screen Shot 2022-06-25 at 8.25.07 PM.jpg"/>
          <p:cNvPicPr>
            <a:picLocks noChangeAspect="1"/>
          </p:cNvPicPr>
          <p:nvPr/>
        </p:nvPicPr>
        <p:blipFill>
          <a:blip r:embed="rId3"/>
          <a:srcRect r="2323"/>
          <a:stretch>
            <a:fillRect/>
          </a:stretch>
        </p:blipFill>
        <p:spPr>
          <a:xfrm>
            <a:off x="12172125" y="4013509"/>
            <a:ext cx="11327731" cy="6731943"/>
          </a:xfrm>
          <a:prstGeom prst="rect">
            <a:avLst/>
          </a:prstGeom>
          <a:ln w="12700">
            <a:miter lim="400000"/>
          </a:ln>
        </p:spPr>
      </p:pic>
      <p:sp>
        <p:nvSpPr>
          <p:cNvPr id="250" name="Écoutons une histoire d’une enseignante"/>
          <p:cNvSpPr txBox="1"/>
          <p:nvPr/>
        </p:nvSpPr>
        <p:spPr>
          <a:xfrm>
            <a:off x="2745634" y="825491"/>
            <a:ext cx="21555313" cy="1838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spAutoFit/>
          </a:bodyPr>
          <a:lstStyle/>
          <a:p>
            <a:pPr algn="l">
              <a:defRPr sz="12100" b="1">
                <a:solidFill>
                  <a:srgbClr val="2E5F5C"/>
                </a:solidFill>
                <a:latin typeface="BebasNeue"/>
                <a:ea typeface="BebasNeue"/>
                <a:cs typeface="BebasNeue"/>
                <a:sym typeface="BebasNeue"/>
              </a:defRPr>
            </a:pPr>
            <a:r>
              <a:rPr lang="fr-FR" sz="11500" dirty="0">
                <a:solidFill>
                  <a:srgbClr val="2A2A2A"/>
                </a:solidFill>
                <a:latin typeface="Bahnschrift Condensed" panose="020B0502040204020203" pitchFamily="34" charset="0"/>
              </a:rPr>
              <a:t>ÉCOUTONS</a:t>
            </a:r>
            <a:r>
              <a:rPr lang="fr-FR" sz="11500" dirty="0">
                <a:latin typeface="Bahnschrift Condensed" panose="020B0502040204020203" pitchFamily="34" charset="0"/>
              </a:rPr>
              <a:t> UNE HISTOIRE D’UNE ENSEIGNANTE </a:t>
            </a:r>
          </a:p>
        </p:txBody>
      </p:sp>
      <p:sp>
        <p:nvSpPr>
          <p:cNvPr id="251" name="Isabelle Arélie, Montréal"/>
          <p:cNvSpPr txBox="1"/>
          <p:nvPr/>
        </p:nvSpPr>
        <p:spPr>
          <a:xfrm>
            <a:off x="12276628" y="8194309"/>
            <a:ext cx="10571014" cy="4795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normAutofit/>
          </a:bodyPr>
          <a:lstStyle/>
          <a:p>
            <a:pPr algn="l">
              <a:lnSpc>
                <a:spcPct val="120000"/>
              </a:lnSpc>
              <a:defRPr sz="5600">
                <a:solidFill>
                  <a:srgbClr val="2A2A2A"/>
                </a:solidFill>
                <a:latin typeface="Calibri"/>
                <a:ea typeface="Calibri"/>
                <a:cs typeface="Calibri"/>
                <a:sym typeface="Calibri"/>
              </a:defRPr>
            </a:pPr>
            <a:endParaRPr sz="7600"/>
          </a:p>
          <a:p>
            <a:pPr algn="l">
              <a:defRPr sz="7600" b="1">
                <a:solidFill>
                  <a:srgbClr val="1CACA5"/>
                </a:solidFill>
                <a:latin typeface="Helvetica"/>
                <a:ea typeface="Helvetica"/>
                <a:cs typeface="Helvetica"/>
                <a:sym typeface="Helvetica"/>
              </a:defRPr>
            </a:pPr>
            <a:br/>
            <a:r>
              <a:rPr sz="4800" u="sng">
                <a:solidFill>
                  <a:srgbClr val="0563C1"/>
                </a:solidFill>
                <a:uFill>
                  <a:solidFill>
                    <a:srgbClr val="0563C1"/>
                  </a:solidFill>
                </a:uFill>
                <a:hlinkClick r:id="rId4"/>
              </a:rPr>
              <a:t>Isabelle Arélie, Montréal</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Google Shape;332;p45"/>
          <p:cNvSpPr txBox="1">
            <a:spLocks noGrp="1"/>
          </p:cNvSpPr>
          <p:nvPr>
            <p:ph type="title"/>
          </p:nvPr>
        </p:nvSpPr>
        <p:spPr>
          <a:xfrm>
            <a:off x="2897066" y="338448"/>
            <a:ext cx="21477987" cy="3093455"/>
          </a:xfrm>
          <a:prstGeom prst="rect">
            <a:avLst/>
          </a:prstGeom>
        </p:spPr>
        <p:txBody>
          <a:bodyPr>
            <a:normAutofit/>
          </a:bodyPr>
          <a:lstStyle/>
          <a:p>
            <a:r>
              <a:rPr lang="fr-FR" dirty="0">
                <a:solidFill>
                  <a:srgbClr val="2A2A2A"/>
                </a:solidFill>
              </a:rPr>
              <a:t>DISCUSSION</a:t>
            </a:r>
            <a:r>
              <a:rPr lang="fr-FR" dirty="0"/>
              <a:t> À LA SUITE DE L’ÉCOUTE </a:t>
            </a:r>
          </a:p>
        </p:txBody>
      </p:sp>
      <p:sp>
        <p:nvSpPr>
          <p:cNvPr id="256" name="Google Shape;333;p45"/>
          <p:cNvSpPr txBox="1">
            <a:spLocks noGrp="1"/>
          </p:cNvSpPr>
          <p:nvPr>
            <p:ph type="body" idx="1"/>
          </p:nvPr>
        </p:nvSpPr>
        <p:spPr>
          <a:xfrm>
            <a:off x="1181098" y="4368964"/>
            <a:ext cx="21715022" cy="7415293"/>
          </a:xfrm>
          <a:prstGeom prst="rect">
            <a:avLst/>
          </a:prstGeom>
        </p:spPr>
        <p:txBody>
          <a:bodyPr/>
          <a:lstStyle/>
          <a:p>
            <a:pPr marL="1092200" indent="-1016000">
              <a:lnSpc>
                <a:spcPct val="100000"/>
              </a:lnSpc>
              <a:buSzPct val="150000"/>
              <a:defRPr sz="6400">
                <a:solidFill>
                  <a:srgbClr val="2A2A2A"/>
                </a:solidFill>
              </a:defRPr>
            </a:pPr>
            <a:r>
              <a:rPr dirty="0" err="1"/>
              <a:t>Qu’est-ce</a:t>
            </a:r>
            <a:r>
              <a:rPr dirty="0"/>
              <a:t> que </a:t>
            </a:r>
            <a:r>
              <a:rPr dirty="0" err="1"/>
              <a:t>tu</a:t>
            </a:r>
            <a:r>
              <a:rPr dirty="0"/>
              <a:t> as trouvé le plus difficile à </a:t>
            </a:r>
            <a:r>
              <a:rPr dirty="0" err="1"/>
              <a:t>comprendre</a:t>
            </a:r>
            <a:r>
              <a:rPr dirty="0"/>
              <a:t> dans </a:t>
            </a:r>
            <a:r>
              <a:rPr dirty="0" err="1"/>
              <a:t>cette</a:t>
            </a:r>
            <a:r>
              <a:rPr dirty="0"/>
              <a:t> </a:t>
            </a:r>
            <a:r>
              <a:rPr dirty="0" err="1"/>
              <a:t>histoire</a:t>
            </a:r>
            <a:r>
              <a:rPr dirty="0"/>
              <a:t>? </a:t>
            </a:r>
            <a:r>
              <a:rPr dirty="0" err="1"/>
              <a:t>Pourquoi</a:t>
            </a:r>
            <a:r>
              <a:rPr dirty="0"/>
              <a:t>?</a:t>
            </a:r>
            <a:br>
              <a:rPr dirty="0"/>
            </a:br>
            <a:endParaRPr dirty="0"/>
          </a:p>
          <a:p>
            <a:pPr marL="1092200" indent="-1016000">
              <a:lnSpc>
                <a:spcPct val="100000"/>
              </a:lnSpc>
              <a:buSzPct val="150000"/>
              <a:defRPr sz="6400">
                <a:solidFill>
                  <a:srgbClr val="2A2A2A"/>
                </a:solidFill>
              </a:defRPr>
            </a:pPr>
            <a:r>
              <a:rPr dirty="0" err="1"/>
              <a:t>Quel</a:t>
            </a:r>
            <a:r>
              <a:rPr dirty="0"/>
              <a:t> sentiment </a:t>
            </a:r>
            <a:r>
              <a:rPr dirty="0" err="1"/>
              <a:t>prédomine</a:t>
            </a:r>
            <a:r>
              <a:rPr dirty="0"/>
              <a:t> chez </a:t>
            </a:r>
            <a:r>
              <a:rPr dirty="0" err="1"/>
              <a:t>toi</a:t>
            </a:r>
            <a:r>
              <a:rPr dirty="0"/>
              <a:t> </a:t>
            </a:r>
            <a:r>
              <a:rPr dirty="0" err="1"/>
              <a:t>en</a:t>
            </a:r>
            <a:r>
              <a:rPr dirty="0"/>
              <a:t> </a:t>
            </a:r>
            <a:r>
              <a:rPr dirty="0" err="1"/>
              <a:t>écoutant</a:t>
            </a:r>
            <a:r>
              <a:rPr dirty="0"/>
              <a:t> </a:t>
            </a:r>
            <a:r>
              <a:rPr dirty="0" err="1"/>
              <a:t>cette</a:t>
            </a:r>
            <a:r>
              <a:rPr dirty="0"/>
              <a:t> </a:t>
            </a:r>
            <a:r>
              <a:rPr dirty="0" err="1"/>
              <a:t>histoire</a:t>
            </a:r>
            <a:r>
              <a:rPr dirty="0"/>
              <a:t>? </a:t>
            </a:r>
            <a:r>
              <a:rPr dirty="0" err="1"/>
              <a:t>Explique</a:t>
            </a:r>
            <a:r>
              <a:rPr dirty="0"/>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Google Shape;340;p46"/>
          <p:cNvSpPr txBox="1">
            <a:spLocks noGrp="1"/>
          </p:cNvSpPr>
          <p:nvPr>
            <p:ph type="title"/>
          </p:nvPr>
        </p:nvSpPr>
        <p:spPr>
          <a:xfrm>
            <a:off x="2971049" y="169034"/>
            <a:ext cx="21488188" cy="3093455"/>
          </a:xfrm>
          <a:prstGeom prst="rect">
            <a:avLst/>
          </a:prstGeom>
        </p:spPr>
        <p:txBody>
          <a:bodyPr lIns="91399" tIns="91399" rIns="91399" bIns="91399"/>
          <a:lstStyle/>
          <a:p>
            <a:r>
              <a:rPr lang="en-CA" dirty="0">
                <a:solidFill>
                  <a:srgbClr val="2A2A2A"/>
                </a:solidFill>
              </a:rPr>
              <a:t>JE STRESSE</a:t>
            </a:r>
            <a:r>
              <a:rPr lang="en-CA" dirty="0"/>
              <a:t> OU NON?</a:t>
            </a:r>
          </a:p>
        </p:txBody>
      </p:sp>
      <p:sp>
        <p:nvSpPr>
          <p:cNvPr id="261" name="Google Shape;341;p46"/>
          <p:cNvSpPr txBox="1">
            <a:spLocks noGrp="1"/>
          </p:cNvSpPr>
          <p:nvPr>
            <p:ph type="body" sz="half" idx="1"/>
          </p:nvPr>
        </p:nvSpPr>
        <p:spPr>
          <a:xfrm>
            <a:off x="944200" y="4278736"/>
            <a:ext cx="12533013" cy="8079884"/>
          </a:xfrm>
          <a:prstGeom prst="rect">
            <a:avLst/>
          </a:prstGeom>
        </p:spPr>
        <p:txBody>
          <a:bodyPr lIns="91399" tIns="91399" rIns="91399" bIns="91399"/>
          <a:lstStyle/>
          <a:p>
            <a:pPr marL="613155" indent="-518159" defTabSz="1658111">
              <a:lnSpc>
                <a:spcPct val="92000"/>
              </a:lnSpc>
              <a:spcBef>
                <a:spcPts val="1400"/>
              </a:spcBef>
              <a:buSzPct val="150000"/>
              <a:defRPr sz="3808">
                <a:solidFill>
                  <a:srgbClr val="2A2A2A"/>
                </a:solidFill>
                <a:latin typeface="Calibri"/>
                <a:ea typeface="Calibri"/>
                <a:cs typeface="Calibri"/>
                <a:sym typeface="Calibri"/>
              </a:defRPr>
            </a:pPr>
            <a:r>
              <a:rPr b="1" dirty="0"/>
              <a:t>OPINION 1:</a:t>
            </a:r>
            <a:br>
              <a:rPr dirty="0"/>
            </a:br>
            <a:r>
              <a:rPr dirty="0"/>
              <a:t>Il </a:t>
            </a:r>
            <a:r>
              <a:rPr dirty="0" err="1"/>
              <a:t>est</a:t>
            </a:r>
            <a:r>
              <a:rPr dirty="0"/>
              <a:t> plus </a:t>
            </a:r>
            <a:r>
              <a:rPr dirty="0" err="1"/>
              <a:t>stressant</a:t>
            </a:r>
            <a:r>
              <a:rPr dirty="0"/>
              <a:t> </a:t>
            </a:r>
            <a:r>
              <a:rPr dirty="0" err="1"/>
              <a:t>d'enseigner</a:t>
            </a:r>
            <a:r>
              <a:rPr dirty="0"/>
              <a:t> le FLS que </a:t>
            </a:r>
            <a:r>
              <a:rPr dirty="0" err="1"/>
              <a:t>d’autres</a:t>
            </a:r>
            <a:r>
              <a:rPr dirty="0"/>
              <a:t> matières </a:t>
            </a:r>
            <a:r>
              <a:rPr dirty="0" err="1"/>
              <a:t>scolaires</a:t>
            </a:r>
            <a:r>
              <a:rPr dirty="0"/>
              <a:t>.</a:t>
            </a:r>
            <a:br>
              <a:rPr dirty="0"/>
            </a:br>
            <a:endParaRPr dirty="0"/>
          </a:p>
          <a:p>
            <a:pPr marL="613155" indent="-518159" defTabSz="1658111">
              <a:lnSpc>
                <a:spcPct val="92000"/>
              </a:lnSpc>
              <a:spcBef>
                <a:spcPts val="1400"/>
              </a:spcBef>
              <a:buSzPct val="150000"/>
              <a:defRPr sz="3808">
                <a:solidFill>
                  <a:srgbClr val="2A2A2A"/>
                </a:solidFill>
                <a:latin typeface="Calibri"/>
                <a:ea typeface="Calibri"/>
                <a:cs typeface="Calibri"/>
                <a:sym typeface="Calibri"/>
              </a:defRPr>
            </a:pPr>
            <a:r>
              <a:rPr b="1" dirty="0"/>
              <a:t>OPINION 2:</a:t>
            </a:r>
            <a:br>
              <a:rPr dirty="0"/>
            </a:br>
            <a:r>
              <a:rPr dirty="0"/>
              <a:t>Il </a:t>
            </a:r>
            <a:r>
              <a:rPr dirty="0" err="1"/>
              <a:t>est</a:t>
            </a:r>
            <a:r>
              <a:rPr dirty="0"/>
              <a:t> </a:t>
            </a:r>
            <a:r>
              <a:rPr dirty="0" err="1"/>
              <a:t>moins</a:t>
            </a:r>
            <a:r>
              <a:rPr dirty="0"/>
              <a:t> </a:t>
            </a:r>
            <a:r>
              <a:rPr dirty="0" err="1"/>
              <a:t>stressant</a:t>
            </a:r>
            <a:r>
              <a:rPr dirty="0"/>
              <a:t> </a:t>
            </a:r>
            <a:r>
              <a:rPr dirty="0" err="1"/>
              <a:t>d'enseigner</a:t>
            </a:r>
            <a:r>
              <a:rPr dirty="0"/>
              <a:t> le FLS que </a:t>
            </a:r>
            <a:r>
              <a:rPr dirty="0" err="1"/>
              <a:t>d’autres</a:t>
            </a:r>
            <a:r>
              <a:rPr dirty="0"/>
              <a:t> matières </a:t>
            </a:r>
            <a:r>
              <a:rPr dirty="0" err="1"/>
              <a:t>scolaires</a:t>
            </a:r>
            <a:r>
              <a:rPr dirty="0"/>
              <a:t>.</a:t>
            </a:r>
          </a:p>
          <a:p>
            <a:pPr marL="0" indent="94996" defTabSz="1658111">
              <a:lnSpc>
                <a:spcPct val="92000"/>
              </a:lnSpc>
              <a:spcBef>
                <a:spcPts val="1400"/>
              </a:spcBef>
              <a:buSzTx/>
              <a:buNone/>
              <a:defRPr sz="3808">
                <a:solidFill>
                  <a:srgbClr val="2A2A2A"/>
                </a:solidFill>
                <a:latin typeface="Calibri"/>
                <a:ea typeface="Calibri"/>
                <a:cs typeface="Calibri"/>
                <a:sym typeface="Calibri"/>
              </a:defRPr>
            </a:pPr>
            <a:endParaRPr dirty="0"/>
          </a:p>
          <a:p>
            <a:pPr marL="0" indent="0" defTabSz="1658111">
              <a:lnSpc>
                <a:spcPct val="92000"/>
              </a:lnSpc>
              <a:spcBef>
                <a:spcPts val="1400"/>
              </a:spcBef>
              <a:buSzTx/>
              <a:buNone/>
              <a:defRPr sz="3808" b="1">
                <a:solidFill>
                  <a:srgbClr val="2A2A2A"/>
                </a:solidFill>
                <a:latin typeface="Calibri"/>
                <a:ea typeface="Calibri"/>
                <a:cs typeface="Calibri"/>
                <a:sym typeface="Calibri"/>
              </a:defRPr>
            </a:pPr>
            <a:r>
              <a:rPr dirty="0"/>
              <a:t>Je </a:t>
            </a:r>
            <a:r>
              <a:rPr dirty="0" err="1"/>
              <a:t>réfléchis</a:t>
            </a:r>
            <a:r>
              <a:rPr dirty="0"/>
              <a:t>…</a:t>
            </a:r>
          </a:p>
          <a:p>
            <a:pPr marL="1010411" indent="-518159" defTabSz="1658111">
              <a:lnSpc>
                <a:spcPct val="92000"/>
              </a:lnSpc>
              <a:spcBef>
                <a:spcPts val="1400"/>
              </a:spcBef>
              <a:buSzPct val="150000"/>
              <a:defRPr sz="3808">
                <a:solidFill>
                  <a:srgbClr val="2A2A2A"/>
                </a:solidFill>
                <a:latin typeface="Calibri"/>
                <a:ea typeface="Calibri"/>
                <a:cs typeface="Calibri"/>
                <a:sym typeface="Calibri"/>
              </a:defRPr>
            </a:pPr>
            <a:r>
              <a:rPr dirty="0"/>
              <a:t>Comment </a:t>
            </a:r>
            <a:r>
              <a:rPr dirty="0" err="1"/>
              <a:t>pourrais-tu</a:t>
            </a:r>
            <a:r>
              <a:rPr dirty="0"/>
              <a:t> </a:t>
            </a:r>
            <a:r>
              <a:rPr dirty="0" err="1"/>
              <a:t>gérer</a:t>
            </a:r>
            <a:r>
              <a:rPr dirty="0"/>
              <a:t> le stress de </a:t>
            </a:r>
            <a:r>
              <a:rPr dirty="0" err="1"/>
              <a:t>l’enseignement</a:t>
            </a:r>
            <a:r>
              <a:rPr dirty="0"/>
              <a:t>?</a:t>
            </a:r>
          </a:p>
          <a:p>
            <a:pPr marL="1010411" indent="-518159" defTabSz="1658111">
              <a:lnSpc>
                <a:spcPct val="92000"/>
              </a:lnSpc>
              <a:spcBef>
                <a:spcPts val="1400"/>
              </a:spcBef>
              <a:buSzPct val="150000"/>
              <a:defRPr sz="3808">
                <a:solidFill>
                  <a:srgbClr val="2A2A2A"/>
                </a:solidFill>
                <a:latin typeface="Calibri"/>
                <a:ea typeface="Calibri"/>
                <a:cs typeface="Calibri"/>
                <a:sym typeface="Calibri"/>
              </a:defRPr>
            </a:pPr>
            <a:r>
              <a:rPr dirty="0" err="1"/>
              <a:t>Lesquelles</a:t>
            </a:r>
            <a:r>
              <a:rPr dirty="0"/>
              <a:t> de </a:t>
            </a:r>
            <a:r>
              <a:rPr dirty="0" err="1"/>
              <a:t>ces</a:t>
            </a:r>
            <a:r>
              <a:rPr dirty="0"/>
              <a:t> </a:t>
            </a:r>
            <a:r>
              <a:rPr dirty="0" err="1"/>
              <a:t>compétences</a:t>
            </a:r>
            <a:r>
              <a:rPr dirty="0"/>
              <a:t> </a:t>
            </a:r>
            <a:r>
              <a:rPr dirty="0" err="1"/>
              <a:t>possèdes-tu</a:t>
            </a:r>
            <a:r>
              <a:rPr dirty="0"/>
              <a:t> </a:t>
            </a:r>
            <a:r>
              <a:rPr dirty="0" err="1"/>
              <a:t>déja</a:t>
            </a:r>
            <a:r>
              <a:rPr dirty="0"/>
              <a:t>̀</a:t>
            </a:r>
          </a:p>
          <a:p>
            <a:pPr marL="1010411" indent="-518159" defTabSz="1658111">
              <a:lnSpc>
                <a:spcPct val="92000"/>
              </a:lnSpc>
              <a:spcBef>
                <a:spcPts val="1400"/>
              </a:spcBef>
              <a:buSzPct val="150000"/>
              <a:defRPr sz="3808">
                <a:solidFill>
                  <a:srgbClr val="2A2A2A"/>
                </a:solidFill>
                <a:latin typeface="Calibri"/>
                <a:ea typeface="Calibri"/>
                <a:cs typeface="Calibri"/>
                <a:sym typeface="Calibri"/>
              </a:defRPr>
            </a:pPr>
            <a:r>
              <a:rPr dirty="0"/>
              <a:t>Comment le </a:t>
            </a:r>
            <a:r>
              <a:rPr dirty="0" err="1"/>
              <a:t>sais-tu</a:t>
            </a:r>
            <a:r>
              <a:rPr dirty="0"/>
              <a:t>?</a:t>
            </a:r>
          </a:p>
        </p:txBody>
      </p:sp>
      <p:pic>
        <p:nvPicPr>
          <p:cNvPr id="262" name="sean-kong-r2WhdAwJPxM-unsplash.jpg" descr="sean-kong-r2WhdAwJPxM-unsplash.jpg"/>
          <p:cNvPicPr>
            <a:picLocks noChangeAspect="1"/>
          </p:cNvPicPr>
          <p:nvPr/>
        </p:nvPicPr>
        <p:blipFill>
          <a:blip r:embed="rId3"/>
          <a:srcRect l="273" t="7177" r="11954" b="1293"/>
          <a:stretch>
            <a:fillRect/>
          </a:stretch>
        </p:blipFill>
        <p:spPr>
          <a:xfrm>
            <a:off x="13871458" y="4192493"/>
            <a:ext cx="10270971" cy="7140389"/>
          </a:xfrm>
          <a:prstGeom prst="rect">
            <a:avLst/>
          </a:prstGeom>
          <a:ln w="12700">
            <a:miter lim="400000"/>
          </a:ln>
        </p:spPr>
      </p:pic>
      <p:sp>
        <p:nvSpPr>
          <p:cNvPr id="263" name="Photo by sean Kong on Unsplash"/>
          <p:cNvSpPr txBox="1"/>
          <p:nvPr/>
        </p:nvSpPr>
        <p:spPr>
          <a:xfrm>
            <a:off x="21422338" y="11380763"/>
            <a:ext cx="267284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lnSpc>
                <a:spcPct val="100000"/>
              </a:lnSpc>
              <a:defRPr sz="1500">
                <a:solidFill>
                  <a:srgbClr val="2A2A2A"/>
                </a:solidFill>
                <a:latin typeface="Calibri"/>
                <a:ea typeface="Calibri"/>
                <a:cs typeface="Calibri"/>
                <a:sym typeface="Calibri"/>
              </a:defRPr>
            </a:pPr>
            <a:r>
              <a:t>Photo by </a:t>
            </a:r>
            <a:r>
              <a:rPr u="sng">
                <a:solidFill>
                  <a:srgbClr val="767676"/>
                </a:solidFill>
                <a:hlinkClick r:id="rId4"/>
              </a:rPr>
              <a:t>sean Kong</a:t>
            </a:r>
            <a:r>
              <a:t> on </a:t>
            </a:r>
            <a:r>
              <a:rPr u="sng">
                <a:solidFill>
                  <a:srgbClr val="767676"/>
                </a:solidFill>
                <a:hlinkClick r:id="rId5"/>
              </a:rPr>
              <a:t>Unsplash</a:t>
            </a:r>
            <a: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81;p14"/>
          <p:cNvSpPr txBox="1">
            <a:spLocks noGrp="1"/>
          </p:cNvSpPr>
          <p:nvPr>
            <p:ph type="body" idx="1"/>
          </p:nvPr>
        </p:nvSpPr>
        <p:spPr>
          <a:xfrm>
            <a:off x="831199" y="4825999"/>
            <a:ext cx="22721602" cy="8790402"/>
          </a:xfrm>
          <a:prstGeom prst="rect">
            <a:avLst/>
          </a:prstGeom>
        </p:spPr>
        <p:txBody>
          <a:bodyPr/>
          <a:lstStyle/>
          <a:p>
            <a:pPr marL="1054100">
              <a:buClr>
                <a:srgbClr val="9BC0C1"/>
              </a:buClr>
              <a:buSzPct val="150000"/>
              <a:buChar char="‣"/>
              <a:defRPr>
                <a:solidFill>
                  <a:srgbClr val="2A2A2A"/>
                </a:solidFill>
              </a:defRPr>
            </a:pPr>
            <a:r>
              <a:rPr dirty="0" err="1"/>
              <a:t>Motiver</a:t>
            </a:r>
            <a:r>
              <a:rPr dirty="0"/>
              <a:t> et inspirer les </a:t>
            </a:r>
            <a:r>
              <a:rPr dirty="0" err="1"/>
              <a:t>élèves</a:t>
            </a:r>
            <a:r>
              <a:rPr dirty="0"/>
              <a:t> à </a:t>
            </a:r>
            <a:r>
              <a:rPr dirty="0" err="1"/>
              <a:t>envisager</a:t>
            </a:r>
            <a:r>
              <a:rPr dirty="0"/>
              <a:t> un </a:t>
            </a:r>
            <a:r>
              <a:rPr dirty="0" err="1"/>
              <a:t>parcours</a:t>
            </a:r>
            <a:r>
              <a:rPr dirty="0"/>
              <a:t> </a:t>
            </a:r>
            <a:r>
              <a:rPr dirty="0" err="1"/>
              <a:t>professionnel</a:t>
            </a:r>
            <a:r>
              <a:rPr dirty="0"/>
              <a:t> </a:t>
            </a:r>
            <a:r>
              <a:rPr dirty="0" err="1"/>
              <a:t>incluant</a:t>
            </a:r>
            <a:r>
              <a:rPr dirty="0"/>
              <a:t> </a:t>
            </a:r>
            <a:r>
              <a:rPr dirty="0" err="1"/>
              <a:t>l'enseignement</a:t>
            </a:r>
            <a:r>
              <a:rPr dirty="0"/>
              <a:t> </a:t>
            </a:r>
            <a:r>
              <a:rPr dirty="0" err="1"/>
              <a:t>en</a:t>
            </a:r>
            <a:r>
              <a:rPr dirty="0"/>
              <a:t> </a:t>
            </a:r>
            <a:r>
              <a:rPr dirty="0" err="1"/>
              <a:t>français</a:t>
            </a:r>
            <a:r>
              <a:rPr dirty="0"/>
              <a:t>.  </a:t>
            </a:r>
          </a:p>
          <a:p>
            <a:pPr marL="1054100">
              <a:spcBef>
                <a:spcPts val="2100"/>
              </a:spcBef>
              <a:buClr>
                <a:srgbClr val="9BC0C1"/>
              </a:buClr>
              <a:buSzPct val="150000"/>
              <a:buChar char="‣"/>
              <a:defRPr>
                <a:solidFill>
                  <a:srgbClr val="2A2A2A"/>
                </a:solidFill>
              </a:defRPr>
            </a:pPr>
            <a:r>
              <a:rPr dirty="0" err="1"/>
              <a:t>Montrer</a:t>
            </a:r>
            <a:r>
              <a:rPr dirty="0"/>
              <a:t> des </a:t>
            </a:r>
            <a:r>
              <a:rPr dirty="0" err="1"/>
              <a:t>possibilités</a:t>
            </a:r>
            <a:r>
              <a:rPr dirty="0"/>
              <a:t> de </a:t>
            </a:r>
            <a:r>
              <a:rPr dirty="0" err="1"/>
              <a:t>carrière</a:t>
            </a:r>
            <a:r>
              <a:rPr dirty="0"/>
              <a:t> </a:t>
            </a:r>
            <a:r>
              <a:rPr dirty="0" err="1"/>
              <a:t>d’enseignant·e</a:t>
            </a:r>
            <a:r>
              <a:rPr dirty="0"/>
              <a:t> de FLS </a:t>
            </a:r>
            <a:r>
              <a:rPr dirty="0" err="1"/>
              <a:t>ou</a:t>
            </a:r>
            <a:r>
              <a:rPr dirty="0"/>
              <a:t> </a:t>
            </a:r>
            <a:r>
              <a:rPr dirty="0" err="1"/>
              <a:t>d’autres</a:t>
            </a:r>
            <a:r>
              <a:rPr dirty="0"/>
              <a:t> qui </a:t>
            </a:r>
            <a:r>
              <a:rPr dirty="0" err="1"/>
              <a:t>nécessitent</a:t>
            </a:r>
            <a:r>
              <a:rPr dirty="0"/>
              <a:t> le </a:t>
            </a:r>
            <a:r>
              <a:rPr dirty="0" err="1"/>
              <a:t>français</a:t>
            </a:r>
            <a:r>
              <a:rPr dirty="0"/>
              <a:t> </a:t>
            </a:r>
            <a:r>
              <a:rPr dirty="0" err="1"/>
              <a:t>comme</a:t>
            </a:r>
            <a:r>
              <a:rPr dirty="0"/>
              <a:t> langue </a:t>
            </a:r>
            <a:r>
              <a:rPr dirty="0" err="1"/>
              <a:t>additionnelle</a:t>
            </a:r>
            <a:r>
              <a:rPr dirty="0"/>
              <a:t>.</a:t>
            </a:r>
          </a:p>
          <a:p>
            <a:pPr marL="1054100">
              <a:spcBef>
                <a:spcPts val="2100"/>
              </a:spcBef>
              <a:buClr>
                <a:srgbClr val="9BC0C1"/>
              </a:buClr>
              <a:buSzPct val="150000"/>
              <a:buChar char="‣"/>
              <a:defRPr>
                <a:solidFill>
                  <a:srgbClr val="2A2A2A"/>
                </a:solidFill>
              </a:defRPr>
            </a:pPr>
            <a:r>
              <a:rPr dirty="0" err="1"/>
              <a:t>Démontrer</a:t>
            </a:r>
            <a:r>
              <a:rPr dirty="0"/>
              <a:t> les multiples </a:t>
            </a:r>
            <a:r>
              <a:rPr dirty="0" err="1"/>
              <a:t>opportunités</a:t>
            </a:r>
            <a:r>
              <a:rPr dirty="0"/>
              <a:t> et </a:t>
            </a:r>
            <a:r>
              <a:rPr dirty="0" err="1"/>
              <a:t>agences</a:t>
            </a:r>
            <a:r>
              <a:rPr dirty="0"/>
              <a:t> </a:t>
            </a:r>
            <a:r>
              <a:rPr dirty="0" err="1"/>
              <a:t>d’appuis</a:t>
            </a:r>
            <a:r>
              <a:rPr dirty="0"/>
              <a:t> </a:t>
            </a:r>
            <a:r>
              <a:rPr dirty="0" err="1"/>
              <a:t>disponibles</a:t>
            </a:r>
            <a:r>
              <a:rPr dirty="0"/>
              <a:t> pour aider à continuer son </a:t>
            </a:r>
            <a:r>
              <a:rPr dirty="0" err="1"/>
              <a:t>parcours</a:t>
            </a:r>
            <a:r>
              <a:rPr dirty="0"/>
              <a:t> </a:t>
            </a:r>
            <a:r>
              <a:rPr dirty="0" err="1"/>
              <a:t>en</a:t>
            </a:r>
            <a:r>
              <a:rPr dirty="0"/>
              <a:t> </a:t>
            </a:r>
            <a:r>
              <a:rPr dirty="0" err="1"/>
              <a:t>bilinguisme</a:t>
            </a:r>
            <a:r>
              <a:rPr dirty="0"/>
              <a:t>.</a:t>
            </a:r>
          </a:p>
        </p:txBody>
      </p:sp>
      <p:sp>
        <p:nvSpPr>
          <p:cNvPr id="109" name="Line"/>
          <p:cNvSpPr/>
          <p:nvPr/>
        </p:nvSpPr>
        <p:spPr>
          <a:xfrm>
            <a:off x="-1" y="4281836"/>
            <a:ext cx="24384001" cy="1"/>
          </a:xfrm>
          <a:prstGeom prst="line">
            <a:avLst/>
          </a:prstGeom>
          <a:ln w="165100">
            <a:solidFill>
              <a:srgbClr val="A5CBCB"/>
            </a:solidFill>
          </a:ln>
        </p:spPr>
        <p:txBody>
          <a:bodyPr lIns="121919" tIns="121919" rIns="121919" bIns="121919"/>
          <a:lstStyle/>
          <a:p>
            <a:pPr algn="l">
              <a:lnSpc>
                <a:spcPct val="100000"/>
              </a:lnSpc>
              <a:defRPr sz="3600">
                <a:latin typeface="Arial"/>
                <a:ea typeface="Arial"/>
                <a:cs typeface="Arial"/>
                <a:sym typeface="Arial"/>
              </a:defRPr>
            </a:pPr>
            <a:endParaRPr/>
          </a:p>
        </p:txBody>
      </p:sp>
      <p:sp>
        <p:nvSpPr>
          <p:cNvPr id="110" name="VISION De SAYOUI.CA"/>
          <p:cNvSpPr/>
          <p:nvPr/>
        </p:nvSpPr>
        <p:spPr>
          <a:xfrm>
            <a:off x="1118901" y="2200390"/>
            <a:ext cx="22146198" cy="3159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p>
            <a:pPr algn="l" defTabSz="2201333">
              <a:lnSpc>
                <a:spcPct val="70000"/>
              </a:lnSpc>
              <a:defRPr sz="40000">
                <a:solidFill>
                  <a:srgbClr val="2C2A2A"/>
                </a:solidFill>
                <a:latin typeface="BebasNeue"/>
                <a:ea typeface="BebasNeue"/>
                <a:cs typeface="BebasNeue"/>
                <a:sym typeface="BebasNeue"/>
              </a:defRPr>
            </a:pPr>
            <a:r>
              <a:rPr lang="en-CA" sz="20000" b="1" dirty="0">
                <a:solidFill>
                  <a:srgbClr val="2A2A2A"/>
                </a:solidFill>
                <a:latin typeface="Bahnschrift Condensed" panose="020B0502040204020203" pitchFamily="34" charset="0"/>
              </a:rPr>
              <a:t>VISION</a:t>
            </a:r>
            <a:r>
              <a:rPr lang="en-CA" sz="13200" b="1" dirty="0">
                <a:solidFill>
                  <a:srgbClr val="9CC0C1"/>
                </a:solidFill>
                <a:latin typeface="Bahnschrift Condensed" panose="020B0502040204020203" pitchFamily="34" charset="0"/>
              </a:rPr>
              <a:t> DE SAYOUI.CA</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Google Shape;348;p47"/>
          <p:cNvSpPr txBox="1">
            <a:spLocks noGrp="1"/>
          </p:cNvSpPr>
          <p:nvPr>
            <p:ph type="title"/>
          </p:nvPr>
        </p:nvSpPr>
        <p:spPr>
          <a:xfrm>
            <a:off x="2897066" y="338448"/>
            <a:ext cx="21297790" cy="3093455"/>
          </a:xfrm>
          <a:prstGeom prst="rect">
            <a:avLst/>
          </a:prstGeom>
        </p:spPr>
        <p:txBody>
          <a:bodyPr lIns="91399" tIns="91399" rIns="91399" bIns="91399">
            <a:normAutofit/>
          </a:bodyPr>
          <a:lstStyle/>
          <a:p>
            <a:r>
              <a:rPr lang="fr-FR" dirty="0">
                <a:solidFill>
                  <a:srgbClr val="2A2A2A"/>
                </a:solidFill>
              </a:rPr>
              <a:t>UN BON PROFESSEUR</a:t>
            </a:r>
            <a:r>
              <a:rPr lang="fr-FR" dirty="0"/>
              <a:t>… C’EST QUOI?</a:t>
            </a:r>
          </a:p>
        </p:txBody>
      </p:sp>
      <p:sp>
        <p:nvSpPr>
          <p:cNvPr id="268" name="Google Shape;349;p47"/>
          <p:cNvSpPr txBox="1">
            <a:spLocks noGrp="1"/>
          </p:cNvSpPr>
          <p:nvPr>
            <p:ph type="body" sz="half" idx="1"/>
          </p:nvPr>
        </p:nvSpPr>
        <p:spPr>
          <a:xfrm>
            <a:off x="873532" y="4368964"/>
            <a:ext cx="11472129" cy="7415292"/>
          </a:xfrm>
          <a:prstGeom prst="rect">
            <a:avLst/>
          </a:prstGeom>
        </p:spPr>
        <p:txBody>
          <a:bodyPr lIns="91399" tIns="91399" rIns="91399" bIns="91399"/>
          <a:lstStyle/>
          <a:p>
            <a:pPr marL="0" indent="0" defTabSz="2023872">
              <a:buSzTx/>
              <a:buNone/>
              <a:defRPr sz="4648">
                <a:solidFill>
                  <a:srgbClr val="2A2A2A"/>
                </a:solidFill>
                <a:latin typeface="Calibri"/>
                <a:ea typeface="Calibri"/>
                <a:cs typeface="Calibri"/>
                <a:sym typeface="Calibri"/>
              </a:defRPr>
            </a:pPr>
            <a:r>
              <a:rPr dirty="0" err="1"/>
              <a:t>En</a:t>
            </a:r>
            <a:r>
              <a:rPr dirty="0"/>
              <a:t> </a:t>
            </a:r>
            <a:r>
              <a:rPr dirty="0" err="1"/>
              <a:t>classe</a:t>
            </a:r>
            <a:r>
              <a:rPr dirty="0"/>
              <a:t>, </a:t>
            </a:r>
            <a:r>
              <a:rPr dirty="0" err="1"/>
              <a:t>discutez</a:t>
            </a:r>
            <a:r>
              <a:rPr dirty="0"/>
              <a:t> : </a:t>
            </a:r>
          </a:p>
          <a:p>
            <a:pPr marL="751362" indent="-751362" defTabSz="2023872">
              <a:spcBef>
                <a:spcPts val="1700"/>
              </a:spcBef>
              <a:buSzPct val="150000"/>
              <a:defRPr sz="4648">
                <a:solidFill>
                  <a:srgbClr val="2A2A2A"/>
                </a:solidFill>
                <a:latin typeface="Calibri"/>
                <a:ea typeface="Calibri"/>
                <a:cs typeface="Calibri"/>
                <a:sym typeface="Calibri"/>
              </a:defRPr>
            </a:pPr>
            <a:r>
              <a:rPr dirty="0" err="1"/>
              <a:t>Qu’est-ce</a:t>
            </a:r>
            <a:r>
              <a:rPr dirty="0"/>
              <a:t> qui fait </a:t>
            </a:r>
            <a:r>
              <a:rPr dirty="0" err="1"/>
              <a:t>un·e</a:t>
            </a:r>
            <a:r>
              <a:rPr dirty="0"/>
              <a:t> « </a:t>
            </a:r>
            <a:r>
              <a:rPr dirty="0" err="1"/>
              <a:t>bon·ne</a:t>
            </a:r>
            <a:r>
              <a:rPr dirty="0"/>
              <a:t> » </a:t>
            </a:r>
            <a:r>
              <a:rPr dirty="0" err="1"/>
              <a:t>professeur·e</a:t>
            </a:r>
            <a:r>
              <a:rPr dirty="0"/>
              <a:t> de FLS ? </a:t>
            </a:r>
            <a:endParaRPr lang="en-GB" dirty="0"/>
          </a:p>
          <a:p>
            <a:pPr marL="751362" indent="-751362" defTabSz="2023872">
              <a:spcBef>
                <a:spcPts val="1700"/>
              </a:spcBef>
              <a:buSzPct val="150000"/>
              <a:defRPr sz="4648">
                <a:solidFill>
                  <a:srgbClr val="2A2A2A"/>
                </a:solidFill>
                <a:latin typeface="Calibri"/>
                <a:ea typeface="Calibri"/>
                <a:cs typeface="Calibri"/>
                <a:sym typeface="Calibri"/>
              </a:defRPr>
            </a:pPr>
            <a:r>
              <a:rPr dirty="0" err="1"/>
              <a:t>En</a:t>
            </a:r>
            <a:r>
              <a:rPr dirty="0"/>
              <a:t> </a:t>
            </a:r>
            <a:r>
              <a:rPr dirty="0" err="1"/>
              <a:t>te</a:t>
            </a:r>
            <a:r>
              <a:rPr dirty="0"/>
              <a:t> </a:t>
            </a:r>
            <a:r>
              <a:rPr dirty="0" err="1"/>
              <a:t>basant</a:t>
            </a:r>
            <a:r>
              <a:rPr dirty="0"/>
              <a:t> sur les </a:t>
            </a:r>
            <a:r>
              <a:rPr dirty="0" err="1"/>
              <a:t>recherches</a:t>
            </a:r>
            <a:r>
              <a:rPr dirty="0"/>
              <a:t> </a:t>
            </a:r>
            <a:r>
              <a:rPr dirty="0" err="1"/>
              <a:t>jusqu’ici</a:t>
            </a:r>
            <a:r>
              <a:rPr dirty="0"/>
              <a:t>, et les </a:t>
            </a:r>
            <a:r>
              <a:rPr dirty="0" err="1"/>
              <a:t>remue-méninges</a:t>
            </a:r>
            <a:r>
              <a:rPr dirty="0"/>
              <a:t>, </a:t>
            </a:r>
            <a:r>
              <a:rPr dirty="0" err="1"/>
              <a:t>délimite</a:t>
            </a:r>
            <a:r>
              <a:rPr dirty="0"/>
              <a:t> les </a:t>
            </a:r>
            <a:r>
              <a:rPr dirty="0" err="1"/>
              <a:t>compétences</a:t>
            </a:r>
            <a:r>
              <a:rPr dirty="0"/>
              <a:t>, les </a:t>
            </a:r>
            <a:r>
              <a:rPr dirty="0" err="1"/>
              <a:t>qualités</a:t>
            </a:r>
            <a:r>
              <a:rPr dirty="0"/>
              <a:t> et la formation (</a:t>
            </a:r>
            <a:r>
              <a:rPr dirty="0" err="1"/>
              <a:t>apprentissage</a:t>
            </a:r>
            <a:r>
              <a:rPr dirty="0"/>
              <a:t>) </a:t>
            </a:r>
            <a:r>
              <a:rPr dirty="0" err="1"/>
              <a:t>requises</a:t>
            </a:r>
            <a:r>
              <a:rPr dirty="0"/>
              <a:t> pour un « bon » </a:t>
            </a:r>
            <a:r>
              <a:rPr dirty="0" err="1"/>
              <a:t>professeur</a:t>
            </a:r>
            <a:r>
              <a:rPr dirty="0"/>
              <a:t> de FLS.</a:t>
            </a:r>
          </a:p>
        </p:txBody>
      </p:sp>
      <p:pic>
        <p:nvPicPr>
          <p:cNvPr id="269" name="Screen Shot 2022-03-22 at 3.09.12 PM.png" descr="Screen Shot 2022-03-22 at 3.09.12 PM.png"/>
          <p:cNvPicPr>
            <a:picLocks noChangeAspect="1"/>
          </p:cNvPicPr>
          <p:nvPr/>
        </p:nvPicPr>
        <p:blipFill>
          <a:blip r:embed="rId3"/>
          <a:srcRect l="3542" t="5782" r="24294" b="5782"/>
          <a:stretch>
            <a:fillRect/>
          </a:stretch>
        </p:blipFill>
        <p:spPr>
          <a:xfrm>
            <a:off x="13312536" y="3725586"/>
            <a:ext cx="10773665" cy="8251919"/>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Google Shape;361;p48" descr="Google Shape;361;p48"/>
          <p:cNvPicPr>
            <a:picLocks noChangeAspect="1"/>
          </p:cNvPicPr>
          <p:nvPr/>
        </p:nvPicPr>
        <p:blipFill>
          <a:blip r:embed="rId3"/>
          <a:stretch>
            <a:fillRect/>
          </a:stretch>
        </p:blipFill>
        <p:spPr>
          <a:xfrm>
            <a:off x="16478434" y="5036491"/>
            <a:ext cx="7443923" cy="4506618"/>
          </a:xfrm>
          <a:prstGeom prst="rect">
            <a:avLst/>
          </a:prstGeom>
          <a:ln w="12700">
            <a:miter lim="400000"/>
          </a:ln>
        </p:spPr>
      </p:pic>
      <p:sp>
        <p:nvSpPr>
          <p:cNvPr id="274" name="Google Shape;358;p48"/>
          <p:cNvSpPr txBox="1">
            <a:spLocks noGrp="1"/>
          </p:cNvSpPr>
          <p:nvPr>
            <p:ph type="body" sz="half" idx="1"/>
          </p:nvPr>
        </p:nvSpPr>
        <p:spPr>
          <a:xfrm>
            <a:off x="824477" y="3688564"/>
            <a:ext cx="15471802" cy="8523789"/>
          </a:xfrm>
          <a:prstGeom prst="rect">
            <a:avLst/>
          </a:prstGeom>
        </p:spPr>
        <p:txBody>
          <a:bodyPr lIns="91399" tIns="91399" rIns="91399" bIns="91399"/>
          <a:lstStyle/>
          <a:p>
            <a:pPr marL="965651" indent="-965651" defTabSz="2292095">
              <a:lnSpc>
                <a:spcPct val="92000"/>
              </a:lnSpc>
              <a:spcBef>
                <a:spcPts val="2000"/>
              </a:spcBef>
              <a:buSzPts val="7800"/>
              <a:defRPr sz="5264">
                <a:solidFill>
                  <a:srgbClr val="2A2A2A"/>
                </a:solidFill>
                <a:latin typeface="Calibri"/>
                <a:ea typeface="Calibri"/>
                <a:cs typeface="Calibri"/>
                <a:sym typeface="Calibri"/>
              </a:defRPr>
            </a:pPr>
            <a:r>
              <a:t>Dans un diagramme VENN, fais un inventaire de tes compétences à droite. </a:t>
            </a:r>
          </a:p>
          <a:p>
            <a:pPr marL="965651" indent="-965651" defTabSz="2292095">
              <a:lnSpc>
                <a:spcPct val="92000"/>
              </a:lnSpc>
              <a:spcBef>
                <a:spcPts val="2000"/>
              </a:spcBef>
              <a:buSzPts val="7800"/>
              <a:defRPr sz="5264">
                <a:solidFill>
                  <a:srgbClr val="2A2A2A"/>
                </a:solidFill>
                <a:latin typeface="Calibri"/>
                <a:ea typeface="Calibri"/>
                <a:cs typeface="Calibri"/>
                <a:sym typeface="Calibri"/>
              </a:defRPr>
            </a:pPr>
            <a:r>
              <a:t>Selon les discussions et activités, fais un inventaire des compétences requises pour l’enseignement FLS dans le cercle à gauche.</a:t>
            </a:r>
          </a:p>
          <a:p>
            <a:pPr marL="965651" indent="-965651" defTabSz="2292095">
              <a:lnSpc>
                <a:spcPct val="92000"/>
              </a:lnSpc>
              <a:spcBef>
                <a:spcPts val="2000"/>
              </a:spcBef>
              <a:buSzPts val="7800"/>
              <a:defRPr sz="5264">
                <a:solidFill>
                  <a:srgbClr val="2A2A2A"/>
                </a:solidFill>
                <a:latin typeface="Calibri"/>
                <a:ea typeface="Calibri"/>
                <a:cs typeface="Calibri"/>
                <a:sym typeface="Calibri"/>
              </a:defRPr>
            </a:pPr>
            <a:r>
              <a:t>Souligne les similarités entre tes compétences et celles requises pour l’enseignement FLS (dans la section entrecroisée).</a:t>
            </a:r>
          </a:p>
          <a:p>
            <a:pPr marL="965651" indent="-965651" defTabSz="2292095">
              <a:lnSpc>
                <a:spcPct val="92000"/>
              </a:lnSpc>
              <a:spcBef>
                <a:spcPts val="2000"/>
              </a:spcBef>
              <a:buSzPts val="7800"/>
              <a:defRPr sz="5264">
                <a:solidFill>
                  <a:srgbClr val="2A2A2A"/>
                </a:solidFill>
                <a:latin typeface="Calibri"/>
                <a:ea typeface="Calibri"/>
                <a:cs typeface="Calibri"/>
                <a:sym typeface="Calibri"/>
              </a:defRPr>
            </a:pPr>
            <a:r>
              <a:t>Discute des  différences entre les compétences requises pour l’enseignement et tes compétences.</a:t>
            </a:r>
          </a:p>
        </p:txBody>
      </p:sp>
      <p:sp>
        <p:nvSpPr>
          <p:cNvPr id="275" name="Google Shape;340;p46"/>
          <p:cNvSpPr txBox="1"/>
          <p:nvPr/>
        </p:nvSpPr>
        <p:spPr>
          <a:xfrm>
            <a:off x="3012201" y="721361"/>
            <a:ext cx="21279861" cy="2458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nchor="ctr">
            <a:normAutofit/>
          </a:bodyPr>
          <a:lstStyle/>
          <a:p>
            <a:pPr algn="l">
              <a:defRPr sz="13200" b="1">
                <a:solidFill>
                  <a:srgbClr val="2E5F5C"/>
                </a:solidFill>
                <a:latin typeface="BebasNeue"/>
                <a:ea typeface="BebasNeue"/>
                <a:cs typeface="BebasNeue"/>
                <a:sym typeface="BebasNeue"/>
              </a:defRPr>
            </a:pPr>
            <a:r>
              <a:rPr lang="en-CA" dirty="0">
                <a:solidFill>
                  <a:srgbClr val="2A2A2A"/>
                </a:solidFill>
                <a:latin typeface="Bahnschrift Condensed" panose="020B0502040204020203" pitchFamily="34" charset="0"/>
              </a:rPr>
              <a:t>CONTRASTER</a:t>
            </a:r>
            <a:r>
              <a:rPr lang="en-CA" dirty="0">
                <a:latin typeface="Bahnschrift Condensed" panose="020B0502040204020203" pitchFamily="34" charset="0"/>
              </a:rPr>
              <a:t> ET COMPARER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Google Shape;366;p49"/>
          <p:cNvSpPr txBox="1">
            <a:spLocks noGrp="1"/>
          </p:cNvSpPr>
          <p:nvPr>
            <p:ph type="title"/>
          </p:nvPr>
        </p:nvSpPr>
        <p:spPr>
          <a:xfrm>
            <a:off x="2897066" y="338448"/>
            <a:ext cx="21493293" cy="3093455"/>
          </a:xfrm>
          <a:prstGeom prst="rect">
            <a:avLst/>
          </a:prstGeom>
        </p:spPr>
        <p:txBody>
          <a:bodyPr lIns="91399" tIns="91399" rIns="91399" bIns="91399"/>
          <a:lstStyle/>
          <a:p>
            <a:r>
              <a:rPr lang="en-CA" dirty="0">
                <a:solidFill>
                  <a:srgbClr val="2A2A2A"/>
                </a:solidFill>
              </a:rPr>
              <a:t>QUESTIONS</a:t>
            </a:r>
            <a:r>
              <a:rPr lang="en-CA" dirty="0"/>
              <a:t> À EXPLORER</a:t>
            </a:r>
          </a:p>
        </p:txBody>
      </p:sp>
      <p:sp>
        <p:nvSpPr>
          <p:cNvPr id="280" name="Google Shape;367;p49"/>
          <p:cNvSpPr txBox="1">
            <a:spLocks noGrp="1"/>
          </p:cNvSpPr>
          <p:nvPr>
            <p:ph type="body" idx="1"/>
          </p:nvPr>
        </p:nvSpPr>
        <p:spPr>
          <a:xfrm>
            <a:off x="1209963" y="4368964"/>
            <a:ext cx="21964074" cy="7415293"/>
          </a:xfrm>
          <a:prstGeom prst="rect">
            <a:avLst/>
          </a:prstGeom>
        </p:spPr>
        <p:txBody>
          <a:bodyPr lIns="91399" tIns="91399" rIns="91399" bIns="91399"/>
          <a:lstStyle/>
          <a:p>
            <a:pPr marL="914400">
              <a:buSzPts val="8400"/>
              <a:defRPr sz="5600">
                <a:solidFill>
                  <a:srgbClr val="2A2A2A"/>
                </a:solidFill>
                <a:latin typeface="Calibri"/>
                <a:ea typeface="Calibri"/>
                <a:cs typeface="Calibri"/>
                <a:sym typeface="Calibri"/>
              </a:defRPr>
            </a:pPr>
            <a:r>
              <a:rPr dirty="0"/>
              <a:t> </a:t>
            </a:r>
            <a:r>
              <a:rPr dirty="0" err="1"/>
              <a:t>Quelles</a:t>
            </a:r>
            <a:r>
              <a:rPr dirty="0"/>
              <a:t> </a:t>
            </a:r>
            <a:r>
              <a:rPr dirty="0" err="1"/>
              <a:t>compétences</a:t>
            </a:r>
            <a:r>
              <a:rPr dirty="0"/>
              <a:t> </a:t>
            </a:r>
            <a:r>
              <a:rPr dirty="0" err="1"/>
              <a:t>pourraient</a:t>
            </a:r>
            <a:r>
              <a:rPr dirty="0"/>
              <a:t> </a:t>
            </a:r>
            <a:r>
              <a:rPr dirty="0" err="1"/>
              <a:t>t’être</a:t>
            </a:r>
            <a:r>
              <a:rPr dirty="0"/>
              <a:t> </a:t>
            </a:r>
            <a:r>
              <a:rPr dirty="0" err="1"/>
              <a:t>utiles</a:t>
            </a:r>
            <a:r>
              <a:rPr dirty="0"/>
              <a:t> à </a:t>
            </a:r>
            <a:r>
              <a:rPr dirty="0" err="1"/>
              <a:t>l’universite</a:t>
            </a:r>
            <a:r>
              <a:rPr dirty="0"/>
              <a:t>́? </a:t>
            </a:r>
          </a:p>
          <a:p>
            <a:pPr marL="914400">
              <a:buSzPts val="8400"/>
              <a:defRPr sz="5600">
                <a:solidFill>
                  <a:srgbClr val="2A2A2A"/>
                </a:solidFill>
                <a:latin typeface="Calibri"/>
                <a:ea typeface="Calibri"/>
                <a:cs typeface="Calibri"/>
                <a:sym typeface="Calibri"/>
              </a:defRPr>
            </a:pPr>
            <a:r>
              <a:rPr dirty="0" err="1"/>
              <a:t>Quelles</a:t>
            </a:r>
            <a:r>
              <a:rPr dirty="0"/>
              <a:t> </a:t>
            </a:r>
            <a:r>
              <a:rPr dirty="0" err="1"/>
              <a:t>compétences</a:t>
            </a:r>
            <a:r>
              <a:rPr dirty="0"/>
              <a:t> </a:t>
            </a:r>
            <a:r>
              <a:rPr dirty="0" err="1"/>
              <a:t>pourraient</a:t>
            </a:r>
            <a:r>
              <a:rPr dirty="0"/>
              <a:t> </a:t>
            </a:r>
            <a:r>
              <a:rPr dirty="0" err="1"/>
              <a:t>t’être</a:t>
            </a:r>
            <a:r>
              <a:rPr dirty="0"/>
              <a:t> </a:t>
            </a:r>
            <a:r>
              <a:rPr dirty="0" err="1"/>
              <a:t>utiles</a:t>
            </a:r>
            <a:r>
              <a:rPr dirty="0"/>
              <a:t> dans le cadre d’un </a:t>
            </a:r>
            <a:r>
              <a:rPr dirty="0" err="1"/>
              <a:t>programme</a:t>
            </a:r>
            <a:r>
              <a:rPr dirty="0"/>
              <a:t> de formation </a:t>
            </a:r>
            <a:r>
              <a:rPr dirty="0" err="1"/>
              <a:t>initiale</a:t>
            </a:r>
            <a:r>
              <a:rPr dirty="0"/>
              <a:t> des </a:t>
            </a:r>
            <a:r>
              <a:rPr dirty="0" err="1"/>
              <a:t>enseignant·e·s</a:t>
            </a:r>
            <a:r>
              <a:rPr dirty="0"/>
              <a:t>? </a:t>
            </a:r>
          </a:p>
          <a:p>
            <a:pPr marL="914400">
              <a:spcBef>
                <a:spcPts val="2100"/>
              </a:spcBef>
              <a:buSzPts val="8400"/>
              <a:defRPr sz="5600">
                <a:solidFill>
                  <a:srgbClr val="2A2A2A"/>
                </a:solidFill>
                <a:latin typeface="Calibri"/>
                <a:ea typeface="Calibri"/>
                <a:cs typeface="Calibri"/>
                <a:sym typeface="Calibri"/>
              </a:defRPr>
            </a:pPr>
            <a:r>
              <a:rPr dirty="0" err="1"/>
              <a:t>Quelles</a:t>
            </a:r>
            <a:r>
              <a:rPr dirty="0"/>
              <a:t> </a:t>
            </a:r>
            <a:r>
              <a:rPr dirty="0" err="1"/>
              <a:t>compétences</a:t>
            </a:r>
            <a:r>
              <a:rPr dirty="0"/>
              <a:t> </a:t>
            </a:r>
            <a:r>
              <a:rPr dirty="0" err="1"/>
              <a:t>seraient</a:t>
            </a:r>
            <a:r>
              <a:rPr dirty="0"/>
              <a:t> </a:t>
            </a:r>
            <a:r>
              <a:rPr dirty="0" err="1"/>
              <a:t>utiles</a:t>
            </a:r>
            <a:r>
              <a:rPr dirty="0"/>
              <a:t> pour </a:t>
            </a:r>
            <a:r>
              <a:rPr dirty="0" err="1"/>
              <a:t>l'enseignement</a:t>
            </a:r>
            <a:r>
              <a:rPr dirty="0"/>
              <a:t> </a:t>
            </a:r>
            <a:r>
              <a:rPr dirty="0" err="1"/>
              <a:t>en</a:t>
            </a:r>
            <a:r>
              <a:rPr dirty="0"/>
              <a:t> salle de </a:t>
            </a:r>
            <a:r>
              <a:rPr dirty="0" err="1"/>
              <a:t>classe</a:t>
            </a:r>
            <a:r>
              <a:rPr dirty="0"/>
              <a:t>, et plus </a:t>
            </a:r>
            <a:r>
              <a:rPr dirty="0" err="1"/>
              <a:t>particulièrement</a:t>
            </a:r>
            <a:r>
              <a:rPr dirty="0"/>
              <a:t> pour </a:t>
            </a:r>
            <a:r>
              <a:rPr dirty="0" err="1"/>
              <a:t>une</a:t>
            </a:r>
            <a:r>
              <a:rPr dirty="0"/>
              <a:t> salle de </a:t>
            </a:r>
            <a:r>
              <a:rPr dirty="0" err="1"/>
              <a:t>classe</a:t>
            </a:r>
            <a:r>
              <a:rPr dirty="0"/>
              <a:t> de FLS?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Google Shape;375;p50"/>
          <p:cNvSpPr txBox="1">
            <a:spLocks noGrp="1"/>
          </p:cNvSpPr>
          <p:nvPr>
            <p:ph type="title"/>
          </p:nvPr>
        </p:nvSpPr>
        <p:spPr>
          <a:xfrm>
            <a:off x="2897066" y="338448"/>
            <a:ext cx="21450774" cy="3093455"/>
          </a:xfrm>
          <a:prstGeom prst="rect">
            <a:avLst/>
          </a:prstGeom>
        </p:spPr>
        <p:txBody>
          <a:bodyPr lIns="91399" tIns="91399" rIns="91399" bIns="91399">
            <a:normAutofit/>
          </a:bodyPr>
          <a:lstStyle/>
          <a:p>
            <a:r>
              <a:rPr lang="fr-FR" dirty="0">
                <a:solidFill>
                  <a:srgbClr val="2A2A2A"/>
                </a:solidFill>
              </a:rPr>
              <a:t>TON OPINION;</a:t>
            </a:r>
            <a:r>
              <a:rPr lang="fr-FR" dirty="0"/>
              <a:t> PRÉPARE TON ARGUMENT</a:t>
            </a:r>
          </a:p>
        </p:txBody>
      </p:sp>
      <p:sp>
        <p:nvSpPr>
          <p:cNvPr id="285" name="Google Shape;376;p50"/>
          <p:cNvSpPr txBox="1">
            <a:spLocks noGrp="1"/>
          </p:cNvSpPr>
          <p:nvPr>
            <p:ph type="body" sz="half" idx="1"/>
          </p:nvPr>
        </p:nvSpPr>
        <p:spPr>
          <a:xfrm>
            <a:off x="746532" y="4009964"/>
            <a:ext cx="13895361" cy="7415292"/>
          </a:xfrm>
          <a:prstGeom prst="rect">
            <a:avLst/>
          </a:prstGeom>
        </p:spPr>
        <p:txBody>
          <a:bodyPr lIns="91399" tIns="91399" rIns="91399" bIns="91399"/>
          <a:lstStyle/>
          <a:p>
            <a:pPr>
              <a:lnSpc>
                <a:spcPct val="90000"/>
              </a:lnSpc>
              <a:buSzPct val="150000"/>
              <a:defRPr sz="5600">
                <a:solidFill>
                  <a:srgbClr val="2A2A2A"/>
                </a:solidFill>
                <a:latin typeface="Calibri"/>
                <a:ea typeface="Calibri"/>
                <a:cs typeface="Calibri"/>
                <a:sym typeface="Calibri"/>
              </a:defRPr>
            </a:pPr>
            <a:r>
              <a:rPr dirty="0" err="1"/>
              <a:t>L'époque</a:t>
            </a:r>
            <a:r>
              <a:rPr dirty="0"/>
              <a:t> </a:t>
            </a:r>
            <a:r>
              <a:rPr dirty="0" err="1"/>
              <a:t>ou</a:t>
            </a:r>
            <a:r>
              <a:rPr dirty="0"/>
              <a:t>̀ </a:t>
            </a:r>
            <a:r>
              <a:rPr dirty="0" err="1"/>
              <a:t>un·e</a:t>
            </a:r>
            <a:r>
              <a:rPr dirty="0"/>
              <a:t> </a:t>
            </a:r>
            <a:r>
              <a:rPr dirty="0" err="1"/>
              <a:t>enseignant·e</a:t>
            </a:r>
            <a:r>
              <a:rPr dirty="0"/>
              <a:t> se </a:t>
            </a:r>
            <a:r>
              <a:rPr dirty="0" err="1"/>
              <a:t>tenait</a:t>
            </a:r>
            <a:r>
              <a:rPr dirty="0"/>
              <a:t> </a:t>
            </a:r>
            <a:r>
              <a:rPr dirty="0" err="1"/>
              <a:t>debout</a:t>
            </a:r>
            <a:r>
              <a:rPr dirty="0"/>
              <a:t> </a:t>
            </a:r>
            <a:r>
              <a:rPr dirty="0" err="1"/>
              <a:t>devant</a:t>
            </a:r>
            <a:r>
              <a:rPr dirty="0"/>
              <a:t> </a:t>
            </a:r>
            <a:r>
              <a:rPr dirty="0" err="1"/>
              <a:t>sa</a:t>
            </a:r>
            <a:r>
              <a:rPr dirty="0"/>
              <a:t> </a:t>
            </a:r>
            <a:r>
              <a:rPr dirty="0" err="1"/>
              <a:t>classe</a:t>
            </a:r>
            <a:r>
              <a:rPr dirty="0"/>
              <a:t> et </a:t>
            </a:r>
            <a:r>
              <a:rPr dirty="0" err="1"/>
              <a:t>ou</a:t>
            </a:r>
            <a:r>
              <a:rPr dirty="0"/>
              <a:t>̀ les </a:t>
            </a:r>
            <a:r>
              <a:rPr dirty="0" err="1"/>
              <a:t>élèves</a:t>
            </a:r>
            <a:r>
              <a:rPr dirty="0"/>
              <a:t> </a:t>
            </a:r>
            <a:r>
              <a:rPr dirty="0" err="1"/>
              <a:t>étaient</a:t>
            </a:r>
            <a:r>
              <a:rPr dirty="0"/>
              <a:t> </a:t>
            </a:r>
            <a:r>
              <a:rPr dirty="0" err="1"/>
              <a:t>assis</a:t>
            </a:r>
            <a:r>
              <a:rPr dirty="0"/>
              <a:t> et </a:t>
            </a:r>
            <a:r>
              <a:rPr dirty="0" err="1"/>
              <a:t>écoutaient</a:t>
            </a:r>
            <a:r>
              <a:rPr dirty="0"/>
              <a:t> </a:t>
            </a:r>
            <a:r>
              <a:rPr dirty="0" err="1"/>
              <a:t>toute</a:t>
            </a:r>
            <a:r>
              <a:rPr dirty="0"/>
              <a:t> la </a:t>
            </a:r>
            <a:r>
              <a:rPr dirty="0" err="1"/>
              <a:t>journée</a:t>
            </a:r>
            <a:r>
              <a:rPr dirty="0"/>
              <a:t> </a:t>
            </a:r>
            <a:r>
              <a:rPr dirty="0" err="1"/>
              <a:t>est</a:t>
            </a:r>
            <a:r>
              <a:rPr dirty="0"/>
              <a:t> </a:t>
            </a:r>
            <a:r>
              <a:rPr dirty="0" err="1"/>
              <a:t>derrière</a:t>
            </a:r>
            <a:r>
              <a:rPr dirty="0"/>
              <a:t> nous. </a:t>
            </a:r>
            <a:r>
              <a:rPr dirty="0" err="1"/>
              <a:t>L’enseignement</a:t>
            </a:r>
            <a:r>
              <a:rPr dirty="0"/>
              <a:t> de </a:t>
            </a:r>
            <a:r>
              <a:rPr dirty="0" err="1"/>
              <a:t>nos</a:t>
            </a:r>
            <a:r>
              <a:rPr dirty="0"/>
              <a:t> </a:t>
            </a:r>
            <a:r>
              <a:rPr dirty="0" err="1"/>
              <a:t>jours</a:t>
            </a:r>
            <a:r>
              <a:rPr dirty="0"/>
              <a:t> se </a:t>
            </a:r>
            <a:r>
              <a:rPr dirty="0" err="1"/>
              <a:t>présente</a:t>
            </a:r>
            <a:r>
              <a:rPr dirty="0"/>
              <a:t> sous de </a:t>
            </a:r>
            <a:r>
              <a:rPr dirty="0" err="1"/>
              <a:t>nombreuses</a:t>
            </a:r>
            <a:r>
              <a:rPr dirty="0"/>
              <a:t> </a:t>
            </a:r>
            <a:r>
              <a:rPr dirty="0" err="1"/>
              <a:t>formes</a:t>
            </a:r>
            <a:r>
              <a:rPr dirty="0"/>
              <a:t> et se </a:t>
            </a:r>
            <a:r>
              <a:rPr dirty="0" err="1"/>
              <a:t>déroule</a:t>
            </a:r>
            <a:r>
              <a:rPr dirty="0"/>
              <a:t> </a:t>
            </a:r>
            <a:r>
              <a:rPr dirty="0" err="1"/>
              <a:t>souvent</a:t>
            </a:r>
            <a:r>
              <a:rPr dirty="0"/>
              <a:t> </a:t>
            </a:r>
            <a:r>
              <a:rPr dirty="0" err="1"/>
              <a:t>en</a:t>
            </a:r>
            <a:r>
              <a:rPr dirty="0"/>
              <a:t> dehors de la salle de </a:t>
            </a:r>
            <a:r>
              <a:rPr dirty="0" err="1"/>
              <a:t>classe</a:t>
            </a:r>
            <a:r>
              <a:rPr dirty="0"/>
              <a:t> </a:t>
            </a:r>
            <a:r>
              <a:rPr dirty="0" err="1"/>
              <a:t>traditionnelle</a:t>
            </a:r>
            <a:r>
              <a:rPr dirty="0"/>
              <a:t>.</a:t>
            </a:r>
            <a:endParaRPr lang="en-GB" dirty="0"/>
          </a:p>
          <a:p>
            <a:pPr>
              <a:lnSpc>
                <a:spcPct val="90000"/>
              </a:lnSpc>
              <a:buSzPct val="150000"/>
              <a:defRPr sz="5600">
                <a:solidFill>
                  <a:srgbClr val="2A2A2A"/>
                </a:solidFill>
                <a:latin typeface="Calibri"/>
                <a:ea typeface="Calibri"/>
                <a:cs typeface="Calibri"/>
                <a:sym typeface="Calibri"/>
              </a:defRPr>
            </a:pPr>
            <a:r>
              <a:rPr dirty="0"/>
              <a:t>Est-</a:t>
            </a:r>
            <a:r>
              <a:rPr dirty="0" err="1"/>
              <a:t>ce</a:t>
            </a:r>
            <a:r>
              <a:rPr dirty="0"/>
              <a:t> du </a:t>
            </a:r>
            <a:r>
              <a:rPr dirty="0" err="1"/>
              <a:t>progrès</a:t>
            </a:r>
            <a:r>
              <a:rPr dirty="0"/>
              <a:t>? Est-</a:t>
            </a:r>
            <a:r>
              <a:rPr dirty="0" err="1"/>
              <a:t>ce</a:t>
            </a:r>
            <a:r>
              <a:rPr dirty="0"/>
              <a:t> </a:t>
            </a:r>
            <a:r>
              <a:rPr dirty="0" err="1"/>
              <a:t>mieux</a:t>
            </a:r>
            <a:r>
              <a:rPr dirty="0"/>
              <a:t> </a:t>
            </a:r>
            <a:r>
              <a:rPr dirty="0" err="1"/>
              <a:t>ainsi</a:t>
            </a:r>
            <a:r>
              <a:rPr dirty="0"/>
              <a:t>?</a:t>
            </a:r>
          </a:p>
        </p:txBody>
      </p:sp>
      <p:pic>
        <p:nvPicPr>
          <p:cNvPr id="286" name="artem-maltsev-0CvHQ62gwY8-unsplash.jpg" descr="artem-maltsev-0CvHQ62gwY8-unsplash.jpg"/>
          <p:cNvPicPr>
            <a:picLocks noChangeAspect="1"/>
          </p:cNvPicPr>
          <p:nvPr/>
        </p:nvPicPr>
        <p:blipFill>
          <a:blip r:embed="rId3"/>
          <a:srcRect t="23729" b="3371"/>
          <a:stretch>
            <a:fillRect/>
          </a:stretch>
        </p:blipFill>
        <p:spPr>
          <a:xfrm>
            <a:off x="15202991" y="3276454"/>
            <a:ext cx="8237423" cy="9007472"/>
          </a:xfrm>
          <a:prstGeom prst="rect">
            <a:avLst/>
          </a:prstGeom>
          <a:ln w="12700">
            <a:miter lim="400000"/>
          </a:ln>
        </p:spPr>
      </p:pic>
      <p:sp>
        <p:nvSpPr>
          <p:cNvPr id="287" name="Photo by Artem Maltsev on Unsplashb"/>
          <p:cNvSpPr txBox="1"/>
          <p:nvPr/>
        </p:nvSpPr>
        <p:spPr>
          <a:xfrm>
            <a:off x="20324470" y="12337523"/>
            <a:ext cx="308491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lnSpc>
                <a:spcPct val="100000"/>
              </a:lnSpc>
              <a:defRPr sz="1500">
                <a:solidFill>
                  <a:srgbClr val="2A2A2A"/>
                </a:solidFill>
                <a:latin typeface="Calibri"/>
                <a:ea typeface="Calibri"/>
                <a:cs typeface="Calibri"/>
                <a:sym typeface="Calibri"/>
              </a:defRPr>
            </a:pPr>
            <a:r>
              <a:rPr>
                <a:solidFill>
                  <a:srgbClr val="111111"/>
                </a:solidFill>
              </a:rPr>
              <a:t>Photo by </a:t>
            </a:r>
            <a:r>
              <a:rPr u="sng">
                <a:hlinkClick r:id="rId4"/>
              </a:rPr>
              <a:t>Artem Maltsev</a:t>
            </a:r>
            <a:r>
              <a:rPr>
                <a:solidFill>
                  <a:srgbClr val="111111"/>
                </a:solidFill>
              </a:rPr>
              <a:t> on </a:t>
            </a:r>
            <a:r>
              <a:rPr u="sng">
                <a:hlinkClick r:id="rId5"/>
              </a:rPr>
              <a:t>Unsplash</a:t>
            </a:r>
            <a:r>
              <a:t>b</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Google Shape;384;p51"/>
          <p:cNvSpPr txBox="1">
            <a:spLocks noGrp="1"/>
          </p:cNvSpPr>
          <p:nvPr>
            <p:ph type="title"/>
          </p:nvPr>
        </p:nvSpPr>
        <p:spPr>
          <a:xfrm>
            <a:off x="2971049" y="591544"/>
            <a:ext cx="21323464" cy="2694234"/>
          </a:xfrm>
          <a:prstGeom prst="rect">
            <a:avLst/>
          </a:prstGeom>
        </p:spPr>
        <p:txBody>
          <a:bodyPr lIns="91399" tIns="91399" rIns="91399" bIns="91399">
            <a:normAutofit/>
          </a:bodyPr>
          <a:lstStyle/>
          <a:p>
            <a:r>
              <a:rPr lang="fr-FR" dirty="0">
                <a:solidFill>
                  <a:srgbClr val="2A2A2A"/>
                </a:solidFill>
              </a:rPr>
              <a:t>L’ENSEIGNEMENT</a:t>
            </a:r>
            <a:r>
              <a:rPr lang="fr-FR" dirty="0"/>
              <a:t> N’EST PAS POUR MOI…</a:t>
            </a:r>
          </a:p>
        </p:txBody>
      </p:sp>
      <p:sp>
        <p:nvSpPr>
          <p:cNvPr id="292" name="Google Shape;385;p51"/>
          <p:cNvSpPr txBox="1">
            <a:spLocks noGrp="1"/>
          </p:cNvSpPr>
          <p:nvPr>
            <p:ph type="body" idx="1"/>
          </p:nvPr>
        </p:nvSpPr>
        <p:spPr>
          <a:xfrm>
            <a:off x="1102132" y="4497159"/>
            <a:ext cx="21957429" cy="7415293"/>
          </a:xfrm>
          <a:prstGeom prst="rect">
            <a:avLst/>
          </a:prstGeom>
        </p:spPr>
        <p:txBody>
          <a:bodyPr lIns="91399" tIns="91399" rIns="91399" bIns="91399"/>
          <a:lstStyle/>
          <a:p>
            <a:pPr marL="0" indent="177800">
              <a:lnSpc>
                <a:spcPct val="90000"/>
              </a:lnSpc>
              <a:buSzTx/>
              <a:buNone/>
              <a:defRPr sz="5600">
                <a:solidFill>
                  <a:srgbClr val="2A2A2A"/>
                </a:solidFill>
                <a:latin typeface="Calibri"/>
                <a:ea typeface="Calibri"/>
                <a:cs typeface="Calibri"/>
                <a:sym typeface="Calibri"/>
              </a:defRPr>
            </a:pPr>
            <a:r>
              <a:rPr dirty="0" err="1"/>
              <a:t>L'enseignement</a:t>
            </a:r>
            <a:r>
              <a:rPr dirty="0"/>
              <a:t> du FLS </a:t>
            </a:r>
            <a:r>
              <a:rPr dirty="0" err="1"/>
              <a:t>n'est</a:t>
            </a:r>
            <a:r>
              <a:rPr dirty="0"/>
              <a:t> </a:t>
            </a:r>
            <a:r>
              <a:rPr dirty="0" err="1"/>
              <a:t>qu'une</a:t>
            </a:r>
            <a:r>
              <a:rPr dirty="0"/>
              <a:t> des </a:t>
            </a:r>
            <a:r>
              <a:rPr dirty="0" err="1"/>
              <a:t>nombreuses</a:t>
            </a:r>
            <a:r>
              <a:rPr dirty="0"/>
              <a:t> options qui </a:t>
            </a:r>
            <a:r>
              <a:rPr dirty="0" err="1"/>
              <a:t>s'offrent</a:t>
            </a:r>
            <a:r>
              <a:rPr dirty="0"/>
              <a:t> aux </a:t>
            </a:r>
            <a:r>
              <a:rPr dirty="0" err="1"/>
              <a:t>élèves</a:t>
            </a:r>
            <a:r>
              <a:rPr dirty="0"/>
              <a:t> de FLS pour continuer à </a:t>
            </a:r>
            <a:r>
              <a:rPr dirty="0" err="1"/>
              <a:t>utiliser</a:t>
            </a:r>
            <a:r>
              <a:rPr dirty="0"/>
              <a:t> </a:t>
            </a:r>
            <a:r>
              <a:rPr dirty="0" err="1"/>
              <a:t>leurs</a:t>
            </a:r>
            <a:r>
              <a:rPr dirty="0"/>
              <a:t> </a:t>
            </a:r>
            <a:r>
              <a:rPr dirty="0" err="1"/>
              <a:t>compétences</a:t>
            </a:r>
            <a:r>
              <a:rPr dirty="0"/>
              <a:t> </a:t>
            </a:r>
            <a:r>
              <a:rPr dirty="0" err="1"/>
              <a:t>en</a:t>
            </a:r>
            <a:r>
              <a:rPr dirty="0"/>
              <a:t> </a:t>
            </a:r>
            <a:r>
              <a:rPr dirty="0" err="1"/>
              <a:t>français</a:t>
            </a:r>
            <a:r>
              <a:rPr dirty="0"/>
              <a:t> dans </a:t>
            </a:r>
            <a:r>
              <a:rPr dirty="0" err="1"/>
              <a:t>leur</a:t>
            </a:r>
            <a:r>
              <a:rPr dirty="0"/>
              <a:t> </a:t>
            </a:r>
            <a:r>
              <a:rPr dirty="0" err="1"/>
              <a:t>carrière</a:t>
            </a:r>
            <a:r>
              <a:rPr dirty="0"/>
              <a:t> et bien plus encore. </a:t>
            </a:r>
            <a:br>
              <a:rPr dirty="0"/>
            </a:br>
            <a:endParaRPr dirty="0"/>
          </a:p>
          <a:p>
            <a:pPr marL="0" indent="177800">
              <a:lnSpc>
                <a:spcPct val="90000"/>
              </a:lnSpc>
              <a:buSzTx/>
              <a:buNone/>
              <a:defRPr sz="5600">
                <a:solidFill>
                  <a:srgbClr val="2A2A2A"/>
                </a:solidFill>
                <a:latin typeface="Calibri"/>
                <a:ea typeface="Calibri"/>
                <a:cs typeface="Calibri"/>
                <a:sym typeface="Calibri"/>
              </a:defRPr>
            </a:pPr>
            <a:r>
              <a:rPr dirty="0" err="1"/>
              <a:t>Visitons</a:t>
            </a:r>
            <a:r>
              <a:rPr dirty="0"/>
              <a:t>  https://ouensontils.ca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Google Shape;393;p52"/>
          <p:cNvSpPr txBox="1">
            <a:spLocks noGrp="1"/>
          </p:cNvSpPr>
          <p:nvPr>
            <p:ph type="title"/>
          </p:nvPr>
        </p:nvSpPr>
        <p:spPr>
          <a:xfrm>
            <a:off x="2996449" y="643249"/>
            <a:ext cx="20816051" cy="2214252"/>
          </a:xfrm>
          <a:prstGeom prst="rect">
            <a:avLst/>
          </a:prstGeom>
        </p:spPr>
        <p:txBody>
          <a:bodyPr lIns="91399" tIns="91399" rIns="91399" bIns="91399"/>
          <a:lstStyle/>
          <a:p>
            <a:r>
              <a:rPr lang="en-CA" dirty="0">
                <a:solidFill>
                  <a:srgbClr val="2A2A2A"/>
                </a:solidFill>
              </a:rPr>
              <a:t>DES HISTOIRES,</a:t>
            </a:r>
            <a:r>
              <a:rPr lang="en-CA" dirty="0"/>
              <a:t> DES TÉMOIGNAGES</a:t>
            </a:r>
          </a:p>
        </p:txBody>
      </p:sp>
      <p:sp>
        <p:nvSpPr>
          <p:cNvPr id="297" name="Google Shape;394;p52"/>
          <p:cNvSpPr txBox="1">
            <a:spLocks noGrp="1"/>
          </p:cNvSpPr>
          <p:nvPr>
            <p:ph type="body" sz="quarter" idx="1"/>
          </p:nvPr>
        </p:nvSpPr>
        <p:spPr>
          <a:xfrm>
            <a:off x="5267732" y="3543695"/>
            <a:ext cx="13492936" cy="1629010"/>
          </a:xfrm>
          <a:prstGeom prst="rect">
            <a:avLst/>
          </a:prstGeom>
        </p:spPr>
        <p:txBody>
          <a:bodyPr lIns="91399" tIns="91399" rIns="91399" bIns="91399">
            <a:normAutofit fontScale="92500"/>
          </a:bodyPr>
          <a:lstStyle>
            <a:lvl1pPr marL="0" indent="0" defTabSz="2340863">
              <a:buSzTx/>
              <a:buNone/>
              <a:defRPr sz="5376" b="1" u="sng">
                <a:solidFill>
                  <a:srgbClr val="0563C1"/>
                </a:solidFill>
                <a:uFill>
                  <a:solidFill>
                    <a:srgbClr val="0563C1"/>
                  </a:solidFill>
                </a:uFill>
                <a:latin typeface="Calibri"/>
                <a:ea typeface="Calibri"/>
                <a:cs typeface="Calibri"/>
                <a:sym typeface="Calibri"/>
                <a:hlinkClick r:id="rId3"/>
              </a:defRPr>
            </a:lvl1pPr>
          </a:lstStyle>
          <a:p>
            <a:pPr>
              <a:defRPr>
                <a:uFillTx/>
              </a:defRPr>
            </a:pPr>
            <a:r>
              <a:rPr>
                <a:uFill>
                  <a:solidFill>
                    <a:srgbClr val="0563C1"/>
                  </a:solidFill>
                </a:uFill>
                <a:hlinkClick r:id="rId3"/>
              </a:rPr>
              <a:t>Où en sont-ils? Histoire d’anciens élèves de FLS</a:t>
            </a:r>
          </a:p>
        </p:txBody>
      </p:sp>
      <p:pic>
        <p:nvPicPr>
          <p:cNvPr id="298" name="Google Shape;396;p52" descr="Google Shape;396;p52"/>
          <p:cNvPicPr>
            <a:picLocks noChangeAspect="1"/>
          </p:cNvPicPr>
          <p:nvPr/>
        </p:nvPicPr>
        <p:blipFill>
          <a:blip r:embed="rId4"/>
          <a:stretch>
            <a:fillRect/>
          </a:stretch>
        </p:blipFill>
        <p:spPr>
          <a:xfrm>
            <a:off x="5175832" y="4442333"/>
            <a:ext cx="14032336" cy="883120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En écoutant..."/>
          <p:cNvSpPr txBox="1">
            <a:spLocks noGrp="1"/>
          </p:cNvSpPr>
          <p:nvPr>
            <p:ph type="title"/>
          </p:nvPr>
        </p:nvSpPr>
        <p:spPr>
          <a:prstGeom prst="rect">
            <a:avLst/>
          </a:prstGeom>
        </p:spPr>
        <p:txBody>
          <a:bodyPr/>
          <a:lstStyle/>
          <a:p>
            <a:pPr>
              <a:lnSpc>
                <a:spcPct val="90000"/>
              </a:lnSpc>
            </a:pPr>
            <a:r>
              <a:rPr lang="en-CA" dirty="0">
                <a:solidFill>
                  <a:srgbClr val="2A2A2A"/>
                </a:solidFill>
              </a:rPr>
              <a:t>EN</a:t>
            </a:r>
            <a:r>
              <a:rPr lang="en-CA" dirty="0"/>
              <a:t> ÉCOUTANT...</a:t>
            </a:r>
          </a:p>
        </p:txBody>
      </p:sp>
      <p:sp>
        <p:nvSpPr>
          <p:cNvPr id="303" name="Google Shape;401;p53"/>
          <p:cNvSpPr txBox="1">
            <a:spLocks noGrp="1"/>
          </p:cNvSpPr>
          <p:nvPr>
            <p:ph type="body" sz="half" idx="1"/>
          </p:nvPr>
        </p:nvSpPr>
        <p:spPr>
          <a:xfrm>
            <a:off x="1255558" y="8813387"/>
            <a:ext cx="12306489" cy="9128330"/>
          </a:xfrm>
          <a:prstGeom prst="rect">
            <a:avLst/>
          </a:prstGeom>
        </p:spPr>
        <p:txBody>
          <a:bodyPr/>
          <a:lstStyle/>
          <a:p>
            <a:pPr marL="0" indent="0" defTabSz="2316479">
              <a:lnSpc>
                <a:spcPct val="72000"/>
              </a:lnSpc>
              <a:buSzTx/>
              <a:buNone/>
              <a:defRPr sz="5320">
                <a:solidFill>
                  <a:srgbClr val="1CACA5"/>
                </a:solidFill>
                <a:latin typeface="Calibri"/>
                <a:ea typeface="Calibri"/>
                <a:cs typeface="Calibri"/>
                <a:sym typeface="Calibri"/>
              </a:defRPr>
            </a:pPr>
            <a:endParaRPr dirty="0"/>
          </a:p>
          <a:p>
            <a:pPr marL="0" indent="0" defTabSz="2316479">
              <a:lnSpc>
                <a:spcPct val="72000"/>
              </a:lnSpc>
              <a:buSzTx/>
              <a:buNone/>
              <a:defRPr sz="5320">
                <a:solidFill>
                  <a:srgbClr val="1CACA5"/>
                </a:solidFill>
                <a:latin typeface="Calibri"/>
                <a:ea typeface="Calibri"/>
                <a:cs typeface="Calibri"/>
                <a:sym typeface="Calibri"/>
              </a:defRPr>
            </a:pPr>
            <a:endParaRPr dirty="0"/>
          </a:p>
          <a:p>
            <a:pPr marL="0" indent="0" defTabSz="2316479">
              <a:lnSpc>
                <a:spcPct val="72000"/>
              </a:lnSpc>
              <a:buSzTx/>
              <a:buNone/>
              <a:defRPr sz="5320" u="sng">
                <a:solidFill>
                  <a:srgbClr val="0563C1"/>
                </a:solidFill>
                <a:latin typeface="Calibri"/>
                <a:ea typeface="Calibri"/>
                <a:cs typeface="Calibri"/>
                <a:sym typeface="Calibri"/>
              </a:defRPr>
            </a:pPr>
            <a:r>
              <a:rPr dirty="0">
                <a:uFill>
                  <a:solidFill>
                    <a:srgbClr val="0563C1"/>
                  </a:solidFill>
                </a:uFill>
                <a:hlinkClick r:id="rId3"/>
              </a:rPr>
              <a:t>Natalie</a:t>
            </a:r>
            <a:endParaRPr dirty="0">
              <a:solidFill>
                <a:srgbClr val="1CACA5"/>
              </a:solidFill>
            </a:endParaRPr>
          </a:p>
          <a:p>
            <a:pPr marL="0" indent="0" defTabSz="2316479">
              <a:lnSpc>
                <a:spcPct val="72000"/>
              </a:lnSpc>
              <a:buSzTx/>
              <a:buNone/>
              <a:defRPr sz="5320">
                <a:solidFill>
                  <a:srgbClr val="1CACA5"/>
                </a:solidFill>
                <a:latin typeface="Calibri"/>
                <a:ea typeface="Calibri"/>
                <a:cs typeface="Calibri"/>
                <a:sym typeface="Calibri"/>
              </a:defRPr>
            </a:pPr>
            <a:endParaRPr dirty="0">
              <a:solidFill>
                <a:srgbClr val="1CACA5"/>
              </a:solidFill>
            </a:endParaRPr>
          </a:p>
          <a:p>
            <a:pPr marL="0" indent="0" defTabSz="2316479">
              <a:lnSpc>
                <a:spcPct val="72000"/>
              </a:lnSpc>
              <a:buSzTx/>
              <a:buNone/>
              <a:defRPr sz="5320" u="sng">
                <a:solidFill>
                  <a:srgbClr val="0563C1"/>
                </a:solidFill>
                <a:latin typeface="Calibri"/>
                <a:ea typeface="Calibri"/>
                <a:cs typeface="Calibri"/>
                <a:sym typeface="Calibri"/>
              </a:defRPr>
            </a:pPr>
            <a:r>
              <a:rPr dirty="0">
                <a:uFill>
                  <a:solidFill>
                    <a:srgbClr val="0563C1"/>
                  </a:solidFill>
                </a:uFill>
                <a:hlinkClick r:id="rId4"/>
              </a:rPr>
              <a:t>Jeff</a:t>
            </a:r>
            <a:endParaRPr dirty="0">
              <a:solidFill>
                <a:srgbClr val="1CACA5"/>
              </a:solidFill>
            </a:endParaRPr>
          </a:p>
          <a:p>
            <a:pPr marL="0" indent="0" defTabSz="2316479">
              <a:lnSpc>
                <a:spcPct val="72000"/>
              </a:lnSpc>
              <a:buSzTx/>
              <a:buNone/>
              <a:defRPr sz="6080">
                <a:solidFill>
                  <a:srgbClr val="1CACA5"/>
                </a:solidFill>
              </a:defRPr>
            </a:pPr>
            <a:endParaRPr dirty="0">
              <a:solidFill>
                <a:srgbClr val="1CACA5"/>
              </a:solidFill>
            </a:endParaRPr>
          </a:p>
          <a:p>
            <a:pPr marL="0" indent="0" defTabSz="2316479">
              <a:lnSpc>
                <a:spcPct val="72000"/>
              </a:lnSpc>
              <a:buSzTx/>
              <a:buNone/>
              <a:defRPr sz="6080">
                <a:solidFill>
                  <a:srgbClr val="1CACA5"/>
                </a:solidFill>
              </a:defRPr>
            </a:pPr>
            <a:endParaRPr dirty="0">
              <a:solidFill>
                <a:srgbClr val="1CACA5"/>
              </a:solidFill>
            </a:endParaRPr>
          </a:p>
          <a:p>
            <a:pPr marL="0" indent="0" defTabSz="2316479">
              <a:lnSpc>
                <a:spcPct val="72000"/>
              </a:lnSpc>
              <a:buSzTx/>
              <a:buNone/>
              <a:defRPr sz="3989">
                <a:solidFill>
                  <a:srgbClr val="1CACA5"/>
                </a:solidFill>
              </a:defRPr>
            </a:pPr>
            <a:r>
              <a:rPr dirty="0"/>
              <a:t> </a:t>
            </a:r>
          </a:p>
        </p:txBody>
      </p:sp>
      <p:pic>
        <p:nvPicPr>
          <p:cNvPr id="304" name="Google Shape;404;p53" descr="Google Shape;404;p53"/>
          <p:cNvPicPr>
            <a:picLocks noChangeAspect="1"/>
          </p:cNvPicPr>
          <p:nvPr/>
        </p:nvPicPr>
        <p:blipFill>
          <a:blip r:embed="rId5"/>
          <a:stretch>
            <a:fillRect/>
          </a:stretch>
        </p:blipFill>
        <p:spPr>
          <a:xfrm>
            <a:off x="13562047" y="4363991"/>
            <a:ext cx="10267302" cy="6461735"/>
          </a:xfrm>
          <a:prstGeom prst="rect">
            <a:avLst/>
          </a:prstGeom>
          <a:ln w="12700">
            <a:miter lim="400000"/>
          </a:ln>
        </p:spPr>
      </p:pic>
      <p:sp>
        <p:nvSpPr>
          <p:cNvPr id="2" name="Google Shape;367;p49">
            <a:extLst>
              <a:ext uri="{FF2B5EF4-FFF2-40B4-BE49-F238E27FC236}">
                <a16:creationId xmlns:a16="http://schemas.microsoft.com/office/drawing/2014/main" id="{C9102B26-73B7-A8D8-8817-3B9E084F51E8}"/>
              </a:ext>
            </a:extLst>
          </p:cNvPr>
          <p:cNvSpPr txBox="1">
            <a:spLocks/>
          </p:cNvSpPr>
          <p:nvPr/>
        </p:nvSpPr>
        <p:spPr>
          <a:xfrm>
            <a:off x="496103" y="4688712"/>
            <a:ext cx="13065944" cy="74152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normAutofit/>
          </a:bodyPr>
          <a:lstStyle>
            <a:lvl1pPr marL="1054100" marR="0" indent="-914400" algn="l" defTabSz="2438400" latinLnBrk="0">
              <a:lnSpc>
                <a:spcPct val="120000"/>
              </a:lnSpc>
              <a:spcBef>
                <a:spcPts val="0"/>
              </a:spcBef>
              <a:spcAft>
                <a:spcPts val="0"/>
              </a:spcAft>
              <a:buClr>
                <a:srgbClr val="2E5F5C"/>
              </a:buClr>
              <a:buSzPts val="18000"/>
              <a:buFont typeface="Arial"/>
              <a:buChar char="‣"/>
              <a:tabLst/>
              <a:defRPr sz="3600" b="0" i="0" u="none" strike="noStrike" cap="none" spc="0" baseline="0">
                <a:solidFill>
                  <a:srgbClr val="666666"/>
                </a:solidFill>
                <a:uFillTx/>
                <a:latin typeface="Arial"/>
                <a:ea typeface="Arial"/>
                <a:cs typeface="Arial"/>
                <a:sym typeface="Arial"/>
              </a:defRPr>
            </a:lvl1pPr>
            <a:lvl2pPr marL="1524000" marR="0" indent="-914400" algn="l" defTabSz="2438400" latinLnBrk="0">
              <a:lnSpc>
                <a:spcPct val="120000"/>
              </a:lnSpc>
              <a:spcBef>
                <a:spcPts val="0"/>
              </a:spcBef>
              <a:spcAft>
                <a:spcPts val="0"/>
              </a:spcAft>
              <a:buClr>
                <a:srgbClr val="2E5F5C"/>
              </a:buClr>
              <a:buSzPts val="3600"/>
              <a:buFont typeface="Arial"/>
              <a:buChar char="‣"/>
              <a:tabLst/>
              <a:defRPr sz="3600" b="0" i="0" u="none" strike="noStrike" cap="none" spc="0" baseline="0">
                <a:solidFill>
                  <a:srgbClr val="666666"/>
                </a:solidFill>
                <a:uFillTx/>
                <a:latin typeface="Arial"/>
                <a:ea typeface="Arial"/>
                <a:cs typeface="Arial"/>
                <a:sym typeface="Arial"/>
              </a:defRPr>
            </a:lvl2pPr>
            <a:lvl3pPr marL="1981200" marR="0" indent="-914400" algn="l" defTabSz="2438400" latinLnBrk="0">
              <a:lnSpc>
                <a:spcPct val="120000"/>
              </a:lnSpc>
              <a:spcBef>
                <a:spcPts val="0"/>
              </a:spcBef>
              <a:spcAft>
                <a:spcPts val="0"/>
              </a:spcAft>
              <a:buClr>
                <a:srgbClr val="2E5F5C"/>
              </a:buClr>
              <a:buSzPts val="3600"/>
              <a:buFont typeface="Arial"/>
              <a:buChar char="‣"/>
              <a:tabLst/>
              <a:defRPr sz="3600" b="0" i="0" u="none" strike="noStrike" cap="none" spc="0" baseline="0">
                <a:solidFill>
                  <a:srgbClr val="666666"/>
                </a:solidFill>
                <a:uFillTx/>
                <a:latin typeface="Arial"/>
                <a:ea typeface="Arial"/>
                <a:cs typeface="Arial"/>
                <a:sym typeface="Arial"/>
              </a:defRPr>
            </a:lvl3pPr>
            <a:lvl4pPr marL="2438400" marR="0" indent="-914400" algn="l" defTabSz="2438400" latinLnBrk="0">
              <a:lnSpc>
                <a:spcPct val="120000"/>
              </a:lnSpc>
              <a:spcBef>
                <a:spcPts val="0"/>
              </a:spcBef>
              <a:spcAft>
                <a:spcPts val="0"/>
              </a:spcAft>
              <a:buClr>
                <a:srgbClr val="2E5F5C"/>
              </a:buClr>
              <a:buSzPts val="3600"/>
              <a:buFont typeface="Arial"/>
              <a:buChar char="‣"/>
              <a:tabLst/>
              <a:defRPr sz="3600" b="0" i="0" u="none" strike="noStrike" cap="none" spc="0" baseline="0">
                <a:solidFill>
                  <a:srgbClr val="666666"/>
                </a:solidFill>
                <a:uFillTx/>
                <a:latin typeface="Arial"/>
                <a:ea typeface="Arial"/>
                <a:cs typeface="Arial"/>
                <a:sym typeface="Arial"/>
              </a:defRPr>
            </a:lvl4pPr>
            <a:lvl5pPr marL="2895600" marR="0" indent="-914400" algn="l" defTabSz="2438400" latinLnBrk="0">
              <a:lnSpc>
                <a:spcPct val="120000"/>
              </a:lnSpc>
              <a:spcBef>
                <a:spcPts val="0"/>
              </a:spcBef>
              <a:spcAft>
                <a:spcPts val="0"/>
              </a:spcAft>
              <a:buClr>
                <a:srgbClr val="2E5F5C"/>
              </a:buClr>
              <a:buSzPts val="3600"/>
              <a:buFont typeface="Arial"/>
              <a:buChar char="‣"/>
              <a:tabLst/>
              <a:defRPr sz="3600" b="0" i="0" u="none" strike="noStrike" cap="none" spc="0" baseline="0">
                <a:solidFill>
                  <a:srgbClr val="666666"/>
                </a:solidFill>
                <a:uFillTx/>
                <a:latin typeface="Arial"/>
                <a:ea typeface="Arial"/>
                <a:cs typeface="Arial"/>
                <a:sym typeface="Arial"/>
              </a:defRPr>
            </a:lvl5pPr>
            <a:lvl6pPr marL="3751384" marR="0" indent="-1312984"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6pPr>
            <a:lvl7pPr marL="4208584" marR="0" indent="-1312984"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7pPr>
            <a:lvl8pPr marL="4665784" marR="0" indent="-1312984"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8pPr>
            <a:lvl9pPr marL="5122984" marR="0" indent="-1312984" algn="l" defTabSz="2438400" latinLnBrk="0">
              <a:lnSpc>
                <a:spcPct val="90000"/>
              </a:lnSpc>
              <a:spcBef>
                <a:spcPts val="0"/>
              </a:spcBef>
              <a:spcAft>
                <a:spcPts val="0"/>
              </a:spcAft>
              <a:buClr>
                <a:srgbClr val="666666"/>
              </a:buClr>
              <a:buSzPts val="5600"/>
              <a:buFont typeface="Arial"/>
              <a:buChar char="■"/>
              <a:tabLst/>
              <a:defRPr sz="5600" b="0" i="0" u="none" strike="noStrike" cap="none" spc="0" baseline="0">
                <a:solidFill>
                  <a:srgbClr val="666666"/>
                </a:solidFill>
                <a:uFillTx/>
                <a:latin typeface="Calibri"/>
                <a:ea typeface="Calibri"/>
                <a:cs typeface="Calibri"/>
                <a:sym typeface="Calibri"/>
              </a:defRPr>
            </a:lvl9pPr>
          </a:lstStyle>
          <a:p>
            <a:pPr marL="914400" hangingPunct="1">
              <a:buSzPts val="8400"/>
              <a:defRPr sz="5600">
                <a:solidFill>
                  <a:srgbClr val="2A2A2A"/>
                </a:solidFill>
                <a:latin typeface="Calibri"/>
                <a:ea typeface="Calibri"/>
                <a:cs typeface="Calibri"/>
                <a:sym typeface="Calibri"/>
              </a:defRPr>
            </a:pPr>
            <a:r>
              <a:rPr lang="fr-FR" dirty="0"/>
              <a:t>Identifie des idées pertinentes que tu retiens de la vidéo. </a:t>
            </a:r>
          </a:p>
          <a:p>
            <a:pPr marL="914400" hangingPunct="1">
              <a:buSzPts val="8400"/>
              <a:defRPr sz="5600">
                <a:solidFill>
                  <a:srgbClr val="2A2A2A"/>
                </a:solidFill>
                <a:latin typeface="Calibri"/>
                <a:ea typeface="Calibri"/>
                <a:cs typeface="Calibri"/>
                <a:sym typeface="Calibri"/>
              </a:defRPr>
            </a:pPr>
            <a:r>
              <a:rPr lang="fr-FR" dirty="0"/>
              <a:t>Comment ce témoignage ou cette histoire te fait-il penser à ton histoire en FLS?</a:t>
            </a:r>
            <a:endParaRPr lang="fr-FR" sz="5600" dirty="0">
              <a:solidFill>
                <a:srgbClr val="2A2A2A"/>
              </a:solidFill>
              <a:latin typeface="Calibri"/>
              <a:ea typeface="Calibri"/>
              <a:cs typeface="Calibri"/>
              <a:sym typeface="Calibri"/>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Google Shape;409;p54" descr="Google Shape;409;p54"/>
          <p:cNvPicPr>
            <a:picLocks noChangeAspect="1"/>
          </p:cNvPicPr>
          <p:nvPr/>
        </p:nvPicPr>
        <p:blipFill>
          <a:blip r:embed="rId2"/>
          <a:srcRect l="76"/>
          <a:stretch>
            <a:fillRect/>
          </a:stretch>
        </p:blipFill>
        <p:spPr>
          <a:xfrm>
            <a:off x="-367697" y="44349"/>
            <a:ext cx="25220621" cy="13671651"/>
          </a:xfrm>
          <a:prstGeom prst="rect">
            <a:avLst/>
          </a:prstGeom>
          <a:ln w="12700">
            <a:miter lim="400000"/>
          </a:ln>
        </p:spPr>
      </p:pic>
      <p:sp>
        <p:nvSpPr>
          <p:cNvPr id="309" name="Google Shape;411;p54"/>
          <p:cNvSpPr txBox="1"/>
          <p:nvPr/>
        </p:nvSpPr>
        <p:spPr>
          <a:xfrm>
            <a:off x="4056866" y="4507599"/>
            <a:ext cx="15648001" cy="185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spAutoFit/>
          </a:bodyPr>
          <a:lstStyle/>
          <a:p>
            <a:pPr algn="l">
              <a:lnSpc>
                <a:spcPct val="100000"/>
              </a:lnSpc>
              <a:defRPr sz="8800">
                <a:solidFill>
                  <a:srgbClr val="FFFFFF"/>
                </a:solidFill>
                <a:latin typeface="Calibri"/>
                <a:ea typeface="Calibri"/>
                <a:cs typeface="Calibri"/>
                <a:sym typeface="Calibri"/>
              </a:defRPr>
            </a:pPr>
            <a:r>
              <a:t>D</a:t>
            </a:r>
            <a:r>
              <a:rPr b="1"/>
              <a:t>’autres suggestions d’activités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Google Shape;81;p14"/>
          <p:cNvSpPr txBox="1">
            <a:spLocks noGrp="1"/>
          </p:cNvSpPr>
          <p:nvPr>
            <p:ph type="body" idx="1"/>
          </p:nvPr>
        </p:nvSpPr>
        <p:spPr>
          <a:xfrm>
            <a:off x="778829" y="3747914"/>
            <a:ext cx="22721601" cy="8790401"/>
          </a:xfrm>
          <a:prstGeom prst="rect">
            <a:avLst/>
          </a:prstGeom>
        </p:spPr>
        <p:txBody>
          <a:bodyPr/>
          <a:lstStyle/>
          <a:p>
            <a:pPr marL="0" indent="0" defTabSz="2072640">
              <a:spcBef>
                <a:spcPts val="1500"/>
              </a:spcBef>
              <a:buClr>
                <a:srgbClr val="000000"/>
              </a:buClr>
              <a:buSzTx/>
              <a:buNone/>
              <a:defRPr sz="4760">
                <a:solidFill>
                  <a:srgbClr val="2A2A2A"/>
                </a:solidFill>
              </a:defRPr>
            </a:pPr>
            <a:endParaRPr dirty="0"/>
          </a:p>
          <a:p>
            <a:pPr marL="0" indent="0" defTabSz="2072640">
              <a:spcBef>
                <a:spcPts val="1500"/>
              </a:spcBef>
              <a:buClr>
                <a:srgbClr val="000000"/>
              </a:buClr>
              <a:buSzTx/>
              <a:buNone/>
              <a:defRPr sz="4760">
                <a:solidFill>
                  <a:srgbClr val="2A2A2A"/>
                </a:solidFill>
              </a:defRPr>
            </a:pPr>
            <a:r>
              <a:rPr dirty="0"/>
              <a:t>Propositions de questions </a:t>
            </a:r>
            <a:r>
              <a:rPr dirty="0" err="1"/>
              <a:t>tirées</a:t>
            </a:r>
            <a:r>
              <a:rPr dirty="0"/>
              <a:t> du site Teacher5étoiles.ca:</a:t>
            </a:r>
            <a:br>
              <a:rPr dirty="0"/>
            </a:br>
            <a:endParaRPr dirty="0"/>
          </a:p>
          <a:p>
            <a:pPr marL="874394" indent="-777240" defTabSz="2072640">
              <a:lnSpc>
                <a:spcPct val="115000"/>
              </a:lnSpc>
              <a:spcBef>
                <a:spcPts val="1500"/>
              </a:spcBef>
              <a:buClr>
                <a:srgbClr val="000000"/>
              </a:buClr>
              <a:buSzPts val="4700"/>
              <a:buFontTx/>
              <a:buAutoNum type="arabicPeriod"/>
              <a:defRPr sz="4760">
                <a:solidFill>
                  <a:srgbClr val="2A2A2A"/>
                </a:solidFill>
              </a:defRPr>
            </a:pPr>
            <a:r>
              <a:rPr dirty="0" err="1"/>
              <a:t>Combien</a:t>
            </a:r>
            <a:r>
              <a:rPr dirty="0"/>
              <a:t> </a:t>
            </a:r>
            <a:r>
              <a:rPr dirty="0" err="1"/>
              <a:t>d’écoles</a:t>
            </a:r>
            <a:r>
              <a:rPr dirty="0"/>
              <a:t> </a:t>
            </a:r>
            <a:r>
              <a:rPr dirty="0" err="1"/>
              <a:t>offrent</a:t>
            </a:r>
            <a:r>
              <a:rPr dirty="0"/>
              <a:t> des </a:t>
            </a:r>
            <a:r>
              <a:rPr dirty="0" err="1"/>
              <a:t>programmes</a:t>
            </a:r>
            <a:r>
              <a:rPr dirty="0"/>
              <a:t> de FLS au Canada? (</a:t>
            </a:r>
            <a:r>
              <a:rPr dirty="0" err="1"/>
              <a:t>réponse</a:t>
            </a:r>
            <a:r>
              <a:rPr dirty="0"/>
              <a:t> = 2 400)</a:t>
            </a:r>
          </a:p>
          <a:p>
            <a:pPr marL="874394" indent="-777240" defTabSz="2072640">
              <a:lnSpc>
                <a:spcPct val="115000"/>
              </a:lnSpc>
              <a:buClr>
                <a:srgbClr val="000000"/>
              </a:buClr>
              <a:buSzPts val="4700"/>
              <a:buFontTx/>
              <a:buAutoNum type="arabicPeriod"/>
              <a:defRPr sz="4760">
                <a:solidFill>
                  <a:srgbClr val="2A2A2A"/>
                </a:solidFill>
              </a:defRPr>
            </a:pPr>
            <a:r>
              <a:rPr dirty="0" err="1"/>
              <a:t>Combien</a:t>
            </a:r>
            <a:r>
              <a:rPr dirty="0"/>
              <a:t> de francophones et de </a:t>
            </a:r>
            <a:r>
              <a:rPr dirty="0" err="1"/>
              <a:t>francophiles</a:t>
            </a:r>
            <a:r>
              <a:rPr dirty="0"/>
              <a:t> y a-t-il au monde?  (</a:t>
            </a:r>
            <a:r>
              <a:rPr dirty="0" err="1"/>
              <a:t>réponse</a:t>
            </a:r>
            <a:r>
              <a:rPr dirty="0"/>
              <a:t> </a:t>
            </a:r>
            <a:r>
              <a:rPr dirty="0" err="1"/>
              <a:t>selon</a:t>
            </a:r>
            <a:r>
              <a:rPr dirty="0"/>
              <a:t> le site </a:t>
            </a:r>
            <a:r>
              <a:rPr dirty="0" err="1"/>
              <a:t>en</a:t>
            </a:r>
            <a:r>
              <a:rPr dirty="0"/>
              <a:t> 2021 = 300 millions)</a:t>
            </a:r>
          </a:p>
          <a:p>
            <a:pPr marL="874394" indent="-777240" defTabSz="2072640">
              <a:lnSpc>
                <a:spcPct val="115000"/>
              </a:lnSpc>
              <a:buClr>
                <a:srgbClr val="000000"/>
              </a:buClr>
              <a:buSzPts val="4700"/>
              <a:buFontTx/>
              <a:buAutoNum type="arabicPeriod"/>
              <a:defRPr sz="4760">
                <a:solidFill>
                  <a:srgbClr val="2A2A2A"/>
                </a:solidFill>
              </a:defRPr>
            </a:pPr>
            <a:r>
              <a:rPr dirty="0" err="1"/>
              <a:t>Quel</a:t>
            </a:r>
            <a:r>
              <a:rPr dirty="0"/>
              <a:t> </a:t>
            </a:r>
            <a:r>
              <a:rPr dirty="0" err="1"/>
              <a:t>pourcentage</a:t>
            </a:r>
            <a:r>
              <a:rPr dirty="0"/>
              <a:t> de la population </a:t>
            </a:r>
            <a:r>
              <a:rPr dirty="0" err="1"/>
              <a:t>mondiale</a:t>
            </a:r>
            <a:r>
              <a:rPr dirty="0"/>
              <a:t> </a:t>
            </a:r>
            <a:r>
              <a:rPr dirty="0" err="1"/>
              <a:t>est</a:t>
            </a:r>
            <a:r>
              <a:rPr dirty="0"/>
              <a:t> </a:t>
            </a:r>
            <a:r>
              <a:rPr dirty="0" err="1"/>
              <a:t>bilingue</a:t>
            </a:r>
            <a:r>
              <a:rPr dirty="0"/>
              <a:t>? </a:t>
            </a:r>
            <a:br>
              <a:rPr dirty="0"/>
            </a:br>
            <a:r>
              <a:rPr dirty="0"/>
              <a:t>(</a:t>
            </a:r>
            <a:r>
              <a:rPr dirty="0" err="1"/>
              <a:t>réponse</a:t>
            </a:r>
            <a:r>
              <a:rPr dirty="0"/>
              <a:t> = 14 %)</a:t>
            </a:r>
          </a:p>
          <a:p>
            <a:pPr marL="874394" indent="-777240" defTabSz="2072640">
              <a:lnSpc>
                <a:spcPct val="115000"/>
              </a:lnSpc>
              <a:buClr>
                <a:srgbClr val="000000"/>
              </a:buClr>
              <a:buSzPts val="4700"/>
              <a:buFontTx/>
              <a:buAutoNum type="arabicPeriod"/>
              <a:defRPr sz="4760">
                <a:solidFill>
                  <a:srgbClr val="2A2A2A"/>
                </a:solidFill>
              </a:defRPr>
            </a:pPr>
            <a:r>
              <a:rPr dirty="0" err="1"/>
              <a:t>Combien</a:t>
            </a:r>
            <a:r>
              <a:rPr dirty="0"/>
              <a:t> de pays francophones existent-il au monde? </a:t>
            </a:r>
            <a:br>
              <a:rPr dirty="0"/>
            </a:br>
            <a:r>
              <a:rPr dirty="0"/>
              <a:t>(</a:t>
            </a:r>
            <a:r>
              <a:rPr dirty="0" err="1"/>
              <a:t>réponse</a:t>
            </a:r>
            <a:r>
              <a:rPr dirty="0"/>
              <a:t> = 106 pays)</a:t>
            </a:r>
          </a:p>
        </p:txBody>
      </p:sp>
      <p:sp>
        <p:nvSpPr>
          <p:cNvPr id="312" name="Line"/>
          <p:cNvSpPr/>
          <p:nvPr/>
        </p:nvSpPr>
        <p:spPr>
          <a:xfrm>
            <a:off x="-1" y="4023624"/>
            <a:ext cx="24384001" cy="1"/>
          </a:xfrm>
          <a:prstGeom prst="line">
            <a:avLst/>
          </a:prstGeom>
          <a:ln w="165100">
            <a:solidFill>
              <a:srgbClr val="A5CBCB"/>
            </a:solidFill>
          </a:ln>
        </p:spPr>
        <p:txBody>
          <a:bodyPr lIns="121919" tIns="121919" rIns="121919" bIns="121919"/>
          <a:lstStyle/>
          <a:p>
            <a:pPr algn="l">
              <a:lnSpc>
                <a:spcPct val="100000"/>
              </a:lnSpc>
              <a:defRPr sz="3600">
                <a:latin typeface="Arial"/>
                <a:ea typeface="Arial"/>
                <a:cs typeface="Arial"/>
                <a:sym typeface="Arial"/>
              </a:defRPr>
            </a:pPr>
            <a:endParaRPr/>
          </a:p>
        </p:txBody>
      </p:sp>
      <p:sp>
        <p:nvSpPr>
          <p:cNvPr id="313" name="UN JEU QUIZ de connaissances…"/>
          <p:cNvSpPr/>
          <p:nvPr/>
        </p:nvSpPr>
        <p:spPr>
          <a:xfrm>
            <a:off x="742298" y="1301053"/>
            <a:ext cx="23607464" cy="4451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p>
            <a:pPr algn="l" defTabSz="2201333">
              <a:lnSpc>
                <a:spcPct val="70000"/>
              </a:lnSpc>
              <a:defRPr sz="40000">
                <a:solidFill>
                  <a:srgbClr val="2C2A2A"/>
                </a:solidFill>
                <a:latin typeface="BebasNeue"/>
                <a:ea typeface="BebasNeue"/>
                <a:cs typeface="BebasNeue"/>
                <a:sym typeface="BebasNeue"/>
              </a:defRPr>
            </a:pPr>
            <a:r>
              <a:rPr lang="fr-FR" sz="17500" b="1" dirty="0">
                <a:solidFill>
                  <a:srgbClr val="2A2A2A"/>
                </a:solidFill>
                <a:latin typeface="Bahnschrift Condensed" panose="020B0502040204020203" pitchFamily="34" charset="0"/>
              </a:rPr>
              <a:t>UN JEU QUIZ</a:t>
            </a:r>
            <a:r>
              <a:rPr lang="fr-FR" sz="26600" b="1" dirty="0">
                <a:latin typeface="Bahnschrift Condensed" panose="020B0502040204020203" pitchFamily="34" charset="0"/>
              </a:rPr>
              <a:t> </a:t>
            </a:r>
            <a:r>
              <a:rPr lang="fr-FR" sz="13200" b="1" dirty="0">
                <a:solidFill>
                  <a:srgbClr val="9BC0C0"/>
                </a:solidFill>
                <a:latin typeface="Bahnschrift Condensed" panose="020B0502040204020203" pitchFamily="34" charset="0"/>
              </a:rPr>
              <a:t>DE CONNAISSANCES…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Line"/>
          <p:cNvSpPr/>
          <p:nvPr/>
        </p:nvSpPr>
        <p:spPr>
          <a:xfrm>
            <a:off x="-1" y="4023624"/>
            <a:ext cx="24384001" cy="1"/>
          </a:xfrm>
          <a:prstGeom prst="line">
            <a:avLst/>
          </a:prstGeom>
          <a:ln w="165100">
            <a:solidFill>
              <a:srgbClr val="A5CBCB"/>
            </a:solidFill>
          </a:ln>
        </p:spPr>
        <p:txBody>
          <a:bodyPr lIns="121919" tIns="121919" rIns="121919" bIns="121919"/>
          <a:lstStyle/>
          <a:p>
            <a:pPr algn="l">
              <a:lnSpc>
                <a:spcPct val="100000"/>
              </a:lnSpc>
              <a:defRPr sz="3600">
                <a:latin typeface="Arial"/>
                <a:ea typeface="Arial"/>
                <a:cs typeface="Arial"/>
                <a:sym typeface="Arial"/>
              </a:defRPr>
            </a:pPr>
            <a:endParaRPr/>
          </a:p>
        </p:txBody>
      </p:sp>
      <p:sp>
        <p:nvSpPr>
          <p:cNvPr id="316" name="STRATÉGIES FLS et la métacognition"/>
          <p:cNvSpPr/>
          <p:nvPr/>
        </p:nvSpPr>
        <p:spPr>
          <a:xfrm>
            <a:off x="742297" y="1915353"/>
            <a:ext cx="23641703" cy="2394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p>
            <a:pPr algn="l" defTabSz="2201333">
              <a:lnSpc>
                <a:spcPct val="70000"/>
              </a:lnSpc>
              <a:defRPr sz="40000">
                <a:solidFill>
                  <a:srgbClr val="2C2A2A"/>
                </a:solidFill>
                <a:latin typeface="BebasNeue"/>
                <a:ea typeface="BebasNeue"/>
                <a:cs typeface="BebasNeue"/>
                <a:sym typeface="BebasNeue"/>
              </a:defRPr>
            </a:pPr>
            <a:r>
              <a:rPr lang="fr-FR" sz="17500" b="1" dirty="0">
                <a:solidFill>
                  <a:srgbClr val="2A2A2A"/>
                </a:solidFill>
                <a:latin typeface="Bahnschrift Condensed" panose="020B0502040204020203" pitchFamily="34" charset="0"/>
              </a:rPr>
              <a:t>STRATÉGIES FLS</a:t>
            </a:r>
            <a:r>
              <a:rPr lang="fr-FR" sz="12500" b="1" dirty="0">
                <a:solidFill>
                  <a:srgbClr val="2A2A2A"/>
                </a:solidFill>
                <a:latin typeface="Bahnschrift Condensed" panose="020B0502040204020203" pitchFamily="34" charset="0"/>
              </a:rPr>
              <a:t> </a:t>
            </a:r>
            <a:r>
              <a:rPr lang="fr-FR" sz="12500" b="1" dirty="0">
                <a:solidFill>
                  <a:srgbClr val="9BC0C0"/>
                </a:solidFill>
                <a:latin typeface="Bahnschrift Condensed" panose="020B0502040204020203" pitchFamily="34" charset="0"/>
              </a:rPr>
              <a:t>ET LA MÉTACOGNITION </a:t>
            </a:r>
          </a:p>
        </p:txBody>
      </p:sp>
      <p:sp>
        <p:nvSpPr>
          <p:cNvPr id="317" name="Google Shape;81;p14"/>
          <p:cNvSpPr txBox="1">
            <a:spLocks noGrp="1"/>
          </p:cNvSpPr>
          <p:nvPr>
            <p:ph type="body" idx="1"/>
          </p:nvPr>
        </p:nvSpPr>
        <p:spPr>
          <a:xfrm>
            <a:off x="976999" y="4309999"/>
            <a:ext cx="22430002" cy="8793682"/>
          </a:xfrm>
          <a:prstGeom prst="rect">
            <a:avLst/>
          </a:prstGeom>
        </p:spPr>
        <p:txBody>
          <a:bodyPr lIns="91399" tIns="91399" rIns="91399" bIns="91399"/>
          <a:lstStyle/>
          <a:p>
            <a:pPr marL="0" indent="0">
              <a:lnSpc>
                <a:spcPct val="80000"/>
              </a:lnSpc>
              <a:buClr>
                <a:srgbClr val="000000"/>
              </a:buClr>
              <a:buSzTx/>
              <a:buNone/>
              <a:defRPr b="1">
                <a:solidFill>
                  <a:srgbClr val="2A2A2A"/>
                </a:solidFill>
              </a:defRPr>
            </a:pPr>
            <a:r>
              <a:rPr dirty="0" err="1"/>
              <a:t>Déclencheurs</a:t>
            </a:r>
            <a:r>
              <a:rPr dirty="0"/>
              <a:t> possible (</a:t>
            </a:r>
            <a:r>
              <a:rPr dirty="0" err="1"/>
              <a:t>habiletés</a:t>
            </a:r>
            <a:r>
              <a:rPr dirty="0"/>
              <a:t> </a:t>
            </a:r>
            <a:r>
              <a:rPr dirty="0" err="1"/>
              <a:t>d’acquisition</a:t>
            </a:r>
            <a:r>
              <a:rPr dirty="0"/>
              <a:t> de langue </a:t>
            </a:r>
            <a:r>
              <a:rPr dirty="0" err="1"/>
              <a:t>seconde</a:t>
            </a:r>
            <a:r>
              <a:rPr dirty="0"/>
              <a:t>)</a:t>
            </a:r>
          </a:p>
          <a:p>
            <a:pPr marL="101600" indent="38100">
              <a:lnSpc>
                <a:spcPct val="80000"/>
              </a:lnSpc>
              <a:buClr>
                <a:srgbClr val="000000"/>
              </a:buClr>
              <a:buSzTx/>
              <a:buNone/>
              <a:defRPr sz="3600">
                <a:solidFill>
                  <a:srgbClr val="2A2A2A"/>
                </a:solidFill>
              </a:defRPr>
            </a:pPr>
            <a:endParaRPr dirty="0"/>
          </a:p>
          <a:p>
            <a:pPr marL="891540" indent="-891540">
              <a:buClr>
                <a:srgbClr val="2E5F5C"/>
              </a:buClr>
              <a:buSzPts val="8400"/>
              <a:buChar char="‣"/>
              <a:defRPr>
                <a:solidFill>
                  <a:srgbClr val="2A2A2A"/>
                </a:solidFill>
              </a:defRPr>
            </a:pPr>
            <a:r>
              <a:rPr dirty="0" err="1"/>
              <a:t>Pourquoi</a:t>
            </a:r>
            <a:r>
              <a:rPr dirty="0"/>
              <a:t> </a:t>
            </a:r>
            <a:r>
              <a:rPr dirty="0" err="1"/>
              <a:t>est</a:t>
            </a:r>
            <a:r>
              <a:rPr dirty="0"/>
              <a:t>-il utile de </a:t>
            </a:r>
            <a:r>
              <a:rPr dirty="0" err="1"/>
              <a:t>trouver</a:t>
            </a:r>
            <a:r>
              <a:rPr dirty="0"/>
              <a:t> les </a:t>
            </a:r>
            <a:r>
              <a:rPr dirty="0" err="1"/>
              <a:t>synonymes</a:t>
            </a:r>
            <a:r>
              <a:rPr dirty="0"/>
              <a:t> et les </a:t>
            </a:r>
            <a:r>
              <a:rPr dirty="0" err="1"/>
              <a:t>antonymes</a:t>
            </a:r>
            <a:r>
              <a:rPr dirty="0"/>
              <a:t> de mots </a:t>
            </a:r>
            <a:r>
              <a:rPr dirty="0" err="1"/>
              <a:t>familiers</a:t>
            </a:r>
            <a:r>
              <a:rPr dirty="0"/>
              <a:t>?</a:t>
            </a:r>
          </a:p>
          <a:p>
            <a:pPr marL="891540" indent="-891540">
              <a:buClr>
                <a:srgbClr val="2E5F5C"/>
              </a:buClr>
              <a:buSzPts val="8400"/>
              <a:buChar char="‣"/>
              <a:defRPr>
                <a:solidFill>
                  <a:srgbClr val="2A2A2A"/>
                </a:solidFill>
              </a:defRPr>
            </a:pPr>
            <a:r>
              <a:rPr dirty="0" err="1"/>
              <a:t>Pourquoi</a:t>
            </a:r>
            <a:r>
              <a:rPr dirty="0"/>
              <a:t> </a:t>
            </a:r>
            <a:r>
              <a:rPr dirty="0" err="1"/>
              <a:t>est</a:t>
            </a:r>
            <a:r>
              <a:rPr dirty="0"/>
              <a:t>-il important </a:t>
            </a:r>
            <a:r>
              <a:rPr dirty="0" err="1"/>
              <a:t>d’étudier</a:t>
            </a:r>
            <a:r>
              <a:rPr dirty="0"/>
              <a:t> le nouveau </a:t>
            </a:r>
            <a:r>
              <a:rPr dirty="0" err="1"/>
              <a:t>vocabulaire</a:t>
            </a:r>
            <a:r>
              <a:rPr dirty="0"/>
              <a:t> </a:t>
            </a:r>
            <a:r>
              <a:rPr dirty="0" err="1"/>
              <a:t>avant</a:t>
            </a:r>
            <a:r>
              <a:rPr dirty="0"/>
              <a:t> la lecture </a:t>
            </a:r>
            <a:r>
              <a:rPr dirty="0" err="1"/>
              <a:t>ou</a:t>
            </a:r>
            <a:r>
              <a:rPr dirty="0"/>
              <a:t> </a:t>
            </a:r>
            <a:r>
              <a:rPr dirty="0" err="1"/>
              <a:t>l’écoute</a:t>
            </a:r>
            <a:r>
              <a:rPr dirty="0"/>
              <a:t> d’un </a:t>
            </a:r>
            <a:r>
              <a:rPr dirty="0" err="1"/>
              <a:t>texte</a:t>
            </a:r>
            <a:r>
              <a:rPr dirty="0"/>
              <a:t>?</a:t>
            </a:r>
          </a:p>
          <a:p>
            <a:pPr marL="0" indent="0">
              <a:lnSpc>
                <a:spcPct val="80000"/>
              </a:lnSpc>
              <a:buClr>
                <a:srgbClr val="000000"/>
              </a:buClr>
              <a:buSzTx/>
              <a:buNone/>
              <a:defRPr b="1">
                <a:solidFill>
                  <a:srgbClr val="2A2A2A"/>
                </a:solidFill>
              </a:defRPr>
            </a:pPr>
            <a:endParaRPr dirty="0"/>
          </a:p>
          <a:p>
            <a:pPr marL="0" indent="0">
              <a:lnSpc>
                <a:spcPct val="80000"/>
              </a:lnSpc>
              <a:buClr>
                <a:srgbClr val="000000"/>
              </a:buClr>
              <a:buSzTx/>
              <a:buNone/>
              <a:defRPr b="1">
                <a:solidFill>
                  <a:srgbClr val="2A2A2A"/>
                </a:solidFill>
              </a:defRPr>
            </a:pPr>
            <a:r>
              <a:rPr dirty="0"/>
              <a:t>Après les </a:t>
            </a:r>
            <a:r>
              <a:rPr dirty="0" err="1"/>
              <a:t>leçons</a:t>
            </a:r>
            <a:r>
              <a:rPr dirty="0"/>
              <a:t>… </a:t>
            </a:r>
            <a:endParaRPr sz="3547" dirty="0"/>
          </a:p>
          <a:p>
            <a:pPr marL="0" indent="0">
              <a:buClr>
                <a:srgbClr val="2E5F5C"/>
              </a:buClr>
              <a:buSzTx/>
              <a:buNone/>
              <a:defRPr sz="3600">
                <a:solidFill>
                  <a:srgbClr val="2A2A2A"/>
                </a:solidFill>
              </a:defRPr>
            </a:pPr>
            <a:endParaRPr dirty="0"/>
          </a:p>
          <a:p>
            <a:pPr marL="891540" indent="-891540">
              <a:buClr>
                <a:srgbClr val="2E5F5C"/>
              </a:buClr>
              <a:buSzPct val="150000"/>
              <a:buChar char="‣"/>
              <a:defRPr>
                <a:solidFill>
                  <a:srgbClr val="2A2A2A"/>
                </a:solidFill>
              </a:defRPr>
            </a:pPr>
            <a:r>
              <a:rPr dirty="0" err="1"/>
              <a:t>Quels</a:t>
            </a:r>
            <a:r>
              <a:rPr dirty="0"/>
              <a:t> nouveaux mots </a:t>
            </a:r>
            <a:r>
              <a:rPr dirty="0" err="1"/>
              <a:t>ou</a:t>
            </a:r>
            <a:r>
              <a:rPr dirty="0"/>
              <a:t> expressions as-</a:t>
            </a:r>
            <a:r>
              <a:rPr dirty="0" err="1"/>
              <a:t>tu</a:t>
            </a:r>
            <a:r>
              <a:rPr dirty="0"/>
              <a:t> </a:t>
            </a:r>
            <a:r>
              <a:rPr dirty="0" err="1"/>
              <a:t>appris</a:t>
            </a:r>
            <a:r>
              <a:rPr dirty="0"/>
              <a:t>? </a:t>
            </a:r>
          </a:p>
          <a:p>
            <a:pPr marL="891540" indent="-891540">
              <a:buClr>
                <a:srgbClr val="2E5F5C"/>
              </a:buClr>
              <a:buSzPct val="150000"/>
              <a:buChar char="‣"/>
              <a:defRPr>
                <a:solidFill>
                  <a:srgbClr val="2A2A2A"/>
                </a:solidFill>
              </a:defRPr>
            </a:pPr>
            <a:r>
              <a:rPr dirty="0" err="1"/>
              <a:t>Lesquels</a:t>
            </a:r>
            <a:r>
              <a:rPr dirty="0"/>
              <a:t> vas-</a:t>
            </a:r>
            <a:r>
              <a:rPr dirty="0" err="1"/>
              <a:t>tu</a:t>
            </a:r>
            <a:r>
              <a:rPr dirty="0"/>
              <a:t> </a:t>
            </a:r>
            <a:r>
              <a:rPr dirty="0" err="1"/>
              <a:t>ajouter</a:t>
            </a:r>
            <a:r>
              <a:rPr dirty="0"/>
              <a:t> à ta </a:t>
            </a:r>
            <a:r>
              <a:rPr dirty="0" err="1"/>
              <a:t>banque</a:t>
            </a:r>
            <a:r>
              <a:rPr dirty="0"/>
              <a:t> de mots </a:t>
            </a:r>
            <a:r>
              <a:rPr dirty="0" err="1"/>
              <a:t>personnelle</a:t>
            </a:r>
            <a:r>
              <a:rPr dirty="0"/>
              <a:t>? </a:t>
            </a:r>
          </a:p>
          <a:p>
            <a:pPr marL="891540" indent="-891540">
              <a:buClr>
                <a:srgbClr val="2E5F5C"/>
              </a:buClr>
              <a:buSzPct val="150000"/>
              <a:buChar char="‣"/>
              <a:defRPr>
                <a:solidFill>
                  <a:srgbClr val="2A2A2A"/>
                </a:solidFill>
              </a:defRPr>
            </a:pPr>
            <a:r>
              <a:rPr dirty="0"/>
              <a:t>Comment </a:t>
            </a:r>
            <a:r>
              <a:rPr dirty="0" err="1"/>
              <a:t>peux-tu</a:t>
            </a:r>
            <a:r>
              <a:rPr dirty="0"/>
              <a:t> les </a:t>
            </a:r>
            <a:r>
              <a:rPr dirty="0" err="1"/>
              <a:t>incorporer</a:t>
            </a:r>
            <a:r>
              <a:rPr dirty="0"/>
              <a:t> dans ton </a:t>
            </a:r>
            <a:r>
              <a:rPr dirty="0" err="1"/>
              <a:t>écriture</a:t>
            </a:r>
            <a:r>
              <a:rPr dirty="0"/>
              <a:t> et </a:t>
            </a:r>
            <a:r>
              <a:rPr dirty="0" err="1"/>
              <a:t>tes</a:t>
            </a:r>
            <a:r>
              <a:rPr dirty="0"/>
              <a:t> interactions?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Google Shape;81;p14"/>
          <p:cNvSpPr txBox="1">
            <a:spLocks noGrp="1"/>
          </p:cNvSpPr>
          <p:nvPr>
            <p:ph type="body" sz="quarter" idx="1"/>
          </p:nvPr>
        </p:nvSpPr>
        <p:spPr>
          <a:xfrm>
            <a:off x="805799" y="5283200"/>
            <a:ext cx="11653485" cy="3816513"/>
          </a:xfrm>
          <a:prstGeom prst="rect">
            <a:avLst/>
          </a:prstGeom>
        </p:spPr>
        <p:txBody>
          <a:bodyPr/>
          <a:lstStyle>
            <a:lvl1pPr marL="1054100">
              <a:spcBef>
                <a:spcPts val="2100"/>
              </a:spcBef>
              <a:buClr>
                <a:srgbClr val="9BC0C1"/>
              </a:buClr>
              <a:buSzPct val="150000"/>
              <a:buChar char="‣"/>
              <a:defRPr>
                <a:solidFill>
                  <a:srgbClr val="2A2A2A"/>
                </a:solidFill>
              </a:defRPr>
            </a:lvl1pPr>
          </a:lstStyle>
          <a:p>
            <a:r>
              <a:rPr dirty="0"/>
              <a:t>Nomme trois (3) </a:t>
            </a:r>
            <a:r>
              <a:rPr dirty="0" err="1"/>
              <a:t>qualités</a:t>
            </a:r>
            <a:r>
              <a:rPr dirty="0"/>
              <a:t> </a:t>
            </a:r>
            <a:r>
              <a:rPr dirty="0" err="1"/>
              <a:t>ou</a:t>
            </a:r>
            <a:r>
              <a:rPr dirty="0"/>
              <a:t> </a:t>
            </a:r>
            <a:r>
              <a:rPr dirty="0" err="1"/>
              <a:t>caractéristiques</a:t>
            </a:r>
            <a:r>
              <a:rPr dirty="0"/>
              <a:t> </a:t>
            </a:r>
            <a:r>
              <a:rPr dirty="0" err="1"/>
              <a:t>importantes</a:t>
            </a:r>
            <a:r>
              <a:rPr dirty="0"/>
              <a:t> pour </a:t>
            </a:r>
            <a:r>
              <a:rPr dirty="0" err="1"/>
              <a:t>obtenir</a:t>
            </a:r>
            <a:r>
              <a:rPr dirty="0"/>
              <a:t> un </a:t>
            </a:r>
            <a:r>
              <a:rPr dirty="0" err="1"/>
              <a:t>emploi</a:t>
            </a:r>
            <a:r>
              <a:rPr dirty="0"/>
              <a:t> </a:t>
            </a:r>
            <a:r>
              <a:rPr dirty="0" err="1"/>
              <a:t>futur</a:t>
            </a:r>
            <a:r>
              <a:rPr dirty="0"/>
              <a:t>.</a:t>
            </a:r>
          </a:p>
        </p:txBody>
      </p:sp>
      <p:sp>
        <p:nvSpPr>
          <p:cNvPr id="113" name="Line"/>
          <p:cNvSpPr/>
          <p:nvPr/>
        </p:nvSpPr>
        <p:spPr>
          <a:xfrm>
            <a:off x="-1" y="4281836"/>
            <a:ext cx="24384001" cy="1"/>
          </a:xfrm>
          <a:prstGeom prst="line">
            <a:avLst/>
          </a:prstGeom>
          <a:ln w="165100">
            <a:solidFill>
              <a:srgbClr val="A5CBCB"/>
            </a:solidFill>
          </a:ln>
        </p:spPr>
        <p:txBody>
          <a:bodyPr lIns="121919" tIns="121919" rIns="121919" bIns="121919"/>
          <a:lstStyle/>
          <a:p>
            <a:pPr algn="l">
              <a:lnSpc>
                <a:spcPct val="100000"/>
              </a:lnSpc>
              <a:defRPr sz="3600">
                <a:latin typeface="Arial"/>
                <a:ea typeface="Arial"/>
                <a:cs typeface="Arial"/>
                <a:sym typeface="Arial"/>
              </a:defRPr>
            </a:pPr>
            <a:endParaRPr/>
          </a:p>
        </p:txBody>
      </p:sp>
      <p:sp>
        <p:nvSpPr>
          <p:cNvPr id="114" name="ACTIVITÉS mise en situation"/>
          <p:cNvSpPr/>
          <p:nvPr/>
        </p:nvSpPr>
        <p:spPr>
          <a:xfrm>
            <a:off x="823040" y="2092665"/>
            <a:ext cx="25123060" cy="3546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p>
            <a:pPr algn="l" defTabSz="2201333">
              <a:lnSpc>
                <a:spcPct val="70000"/>
              </a:lnSpc>
              <a:defRPr sz="40000">
                <a:solidFill>
                  <a:srgbClr val="2C2A2A"/>
                </a:solidFill>
                <a:latin typeface="BebasNeue"/>
                <a:ea typeface="BebasNeue"/>
                <a:cs typeface="BebasNeue"/>
                <a:sym typeface="BebasNeue"/>
              </a:defRPr>
            </a:pPr>
            <a:r>
              <a:rPr lang="en-CA" sz="20000" b="1" dirty="0">
                <a:solidFill>
                  <a:srgbClr val="2A2A2A"/>
                </a:solidFill>
                <a:latin typeface="Bahnschrift Condensed" panose="020B0502040204020203" pitchFamily="34" charset="0"/>
              </a:rPr>
              <a:t>ACTIVITÉS</a:t>
            </a:r>
            <a:r>
              <a:rPr lang="en-CA" sz="12500" b="1" dirty="0">
                <a:solidFill>
                  <a:srgbClr val="9CC0C1"/>
                </a:solidFill>
                <a:latin typeface="Bahnschrift Condensed" panose="020B0502040204020203" pitchFamily="34" charset="0"/>
              </a:rPr>
              <a:t> </a:t>
            </a:r>
            <a:r>
              <a:rPr lang="en-CA" sz="13200" b="1" dirty="0">
                <a:solidFill>
                  <a:srgbClr val="9CC0C1"/>
                </a:solidFill>
                <a:latin typeface="Bahnschrift Condensed" panose="020B0502040204020203" pitchFamily="34" charset="0"/>
              </a:rPr>
              <a:t>MISE EN SITUATION</a:t>
            </a:r>
          </a:p>
        </p:txBody>
      </p:sp>
      <p:pic>
        <p:nvPicPr>
          <p:cNvPr id="115" name="Screen Shot 2022-03-22 at 3.06.15 PM.png" descr="Screen Shot 2022-03-22 at 3.06.15 PM.png"/>
          <p:cNvPicPr>
            <a:picLocks noChangeAspect="1"/>
          </p:cNvPicPr>
          <p:nvPr/>
        </p:nvPicPr>
        <p:blipFill>
          <a:blip r:embed="rId2"/>
          <a:srcRect l="28953" t="10161" r="11553" b="1147"/>
          <a:stretch>
            <a:fillRect/>
          </a:stretch>
        </p:blipFill>
        <p:spPr>
          <a:xfrm>
            <a:off x="12886400" y="4579241"/>
            <a:ext cx="10656001" cy="8778399"/>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Screen Shot 2022-03-22 at 3.06.59 PM.png" descr="Screen Shot 2022-03-22 at 3.06.59 PM.png"/>
          <p:cNvPicPr>
            <a:picLocks noChangeAspect="1"/>
          </p:cNvPicPr>
          <p:nvPr/>
        </p:nvPicPr>
        <p:blipFill>
          <a:blip r:embed="rId2"/>
          <a:stretch>
            <a:fillRect/>
          </a:stretch>
        </p:blipFill>
        <p:spPr>
          <a:xfrm>
            <a:off x="-53521" y="-31980"/>
            <a:ext cx="24491042" cy="1384045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objectifs diapos couleur turquoise"/>
          <p:cNvSpPr txBox="1">
            <a:spLocks noGrp="1"/>
          </p:cNvSpPr>
          <p:nvPr>
            <p:ph type="title"/>
          </p:nvPr>
        </p:nvSpPr>
        <p:spPr>
          <a:xfrm>
            <a:off x="2897066" y="370404"/>
            <a:ext cx="21486934" cy="2861952"/>
          </a:xfrm>
          <a:prstGeom prst="rect">
            <a:avLst/>
          </a:prstGeom>
        </p:spPr>
        <p:txBody>
          <a:bodyPr>
            <a:noAutofit/>
          </a:bodyPr>
          <a:lstStyle/>
          <a:p>
            <a:r>
              <a:rPr lang="en-CA" sz="11500" dirty="0">
                <a:solidFill>
                  <a:srgbClr val="2A2A2A"/>
                </a:solidFill>
                <a:latin typeface="Bahnschrift Condensed" panose="020B0502040204020203" pitchFamily="34" charset="0"/>
              </a:rPr>
              <a:t>OBJECTIFS</a:t>
            </a:r>
            <a:r>
              <a:rPr lang="en-CA" sz="11500" dirty="0">
                <a:latin typeface="Bahnschrift Condensed" panose="020B0502040204020203" pitchFamily="34" charset="0"/>
              </a:rPr>
              <a:t> DIAPOS COULEUR TURQUOISE</a:t>
            </a:r>
          </a:p>
        </p:txBody>
      </p:sp>
      <p:sp>
        <p:nvSpPr>
          <p:cNvPr id="118" name="trouver de nouvelles solutions pour résoudre un problème (innovation).…"/>
          <p:cNvSpPr txBox="1">
            <a:spLocks noGrp="1"/>
          </p:cNvSpPr>
          <p:nvPr>
            <p:ph type="body" sz="half" idx="1"/>
          </p:nvPr>
        </p:nvSpPr>
        <p:spPr>
          <a:xfrm>
            <a:off x="5467308" y="4242812"/>
            <a:ext cx="16733598" cy="7415293"/>
          </a:xfrm>
          <a:prstGeom prst="rect">
            <a:avLst/>
          </a:prstGeom>
        </p:spPr>
        <p:txBody>
          <a:bodyPr/>
          <a:lstStyle/>
          <a:p>
            <a:pPr marL="1054100" indent="-914400">
              <a:lnSpc>
                <a:spcPct val="90000"/>
              </a:lnSpc>
              <a:buSzPct val="150000"/>
              <a:defRPr sz="5600">
                <a:solidFill>
                  <a:srgbClr val="2A2A2A"/>
                </a:solidFill>
                <a:latin typeface="Calibri"/>
                <a:ea typeface="Calibri"/>
                <a:cs typeface="Calibri"/>
                <a:sym typeface="Calibri"/>
              </a:defRPr>
            </a:pPr>
            <a:r>
              <a:t>trouver de nouvelles solutions pour résoudre un problème (innovation). </a:t>
            </a:r>
          </a:p>
          <a:p>
            <a:pPr marL="1054100" indent="-914400">
              <a:lnSpc>
                <a:spcPct val="90000"/>
              </a:lnSpc>
              <a:spcBef>
                <a:spcPts val="2100"/>
              </a:spcBef>
              <a:buSzPct val="150000"/>
              <a:defRPr sz="5600">
                <a:solidFill>
                  <a:srgbClr val="2A2A2A"/>
                </a:solidFill>
                <a:latin typeface="Calibri"/>
                <a:ea typeface="Calibri"/>
                <a:cs typeface="Calibri"/>
                <a:sym typeface="Calibri"/>
              </a:defRPr>
            </a:pPr>
            <a:r>
              <a:t>communiquer (écoute et interaction orale) pour comprendre un message (communication).</a:t>
            </a:r>
          </a:p>
          <a:p>
            <a:pPr marL="1054100" indent="-914400">
              <a:lnSpc>
                <a:spcPct val="90000"/>
              </a:lnSpc>
              <a:spcBef>
                <a:spcPts val="2100"/>
              </a:spcBef>
              <a:buSzPct val="150000"/>
              <a:defRPr sz="5600">
                <a:solidFill>
                  <a:srgbClr val="2A2A2A"/>
                </a:solidFill>
                <a:latin typeface="Calibri"/>
                <a:ea typeface="Calibri"/>
                <a:cs typeface="Calibri"/>
                <a:sym typeface="Calibri"/>
              </a:defRPr>
            </a:pPr>
            <a:r>
              <a:t>effectuer une recherche (pensée critique).</a:t>
            </a:r>
          </a:p>
        </p:txBody>
      </p:sp>
      <p:sp>
        <p:nvSpPr>
          <p:cNvPr id="119" name="JE PEUX :"/>
          <p:cNvSpPr/>
          <p:nvPr/>
        </p:nvSpPr>
        <p:spPr>
          <a:xfrm>
            <a:off x="519593" y="4394155"/>
            <a:ext cx="5550402" cy="1989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lvl1pPr algn="l" defTabSz="2201333">
              <a:lnSpc>
                <a:spcPct val="70000"/>
              </a:lnSpc>
              <a:defRPr sz="13200">
                <a:solidFill>
                  <a:srgbClr val="2A2A2A"/>
                </a:solidFill>
                <a:latin typeface="BebasNeue"/>
                <a:ea typeface="BebasNeue"/>
                <a:cs typeface="BebasNeue"/>
                <a:sym typeface="BebasNeue"/>
              </a:defRPr>
            </a:lvl1pPr>
          </a:lstStyle>
          <a:p>
            <a:pPr>
              <a:defRPr sz="40000"/>
            </a:pPr>
            <a:r>
              <a:rPr sz="12500" b="1" dirty="0">
                <a:latin typeface="Bahnschrift Condensed" panose="020B0502040204020203" pitchFamily="34" charset="0"/>
              </a:rPr>
              <a:t>JE PEUX :</a:t>
            </a:r>
          </a:p>
        </p:txBody>
      </p:sp>
      <p:sp>
        <p:nvSpPr>
          <p:cNvPr id="120" name="SAYOUI.CA"/>
          <p:cNvSpPr/>
          <p:nvPr/>
        </p:nvSpPr>
        <p:spPr>
          <a:xfrm>
            <a:off x="519593" y="11583881"/>
            <a:ext cx="20676040" cy="3384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lstStyle>
            <a:lvl1pPr algn="l" defTabSz="2201333">
              <a:lnSpc>
                <a:spcPct val="70000"/>
              </a:lnSpc>
              <a:defRPr sz="26600">
                <a:solidFill>
                  <a:srgbClr val="2A2A2A"/>
                </a:solidFill>
                <a:latin typeface="BebasNeue"/>
                <a:ea typeface="BebasNeue"/>
                <a:cs typeface="BebasNeue"/>
                <a:sym typeface="BebasNeue"/>
              </a:defRPr>
            </a:lvl1pPr>
          </a:lstStyle>
          <a:p>
            <a:pPr>
              <a:defRPr sz="40000"/>
            </a:pPr>
            <a:r>
              <a:rPr sz="20000" b="1" dirty="0">
                <a:latin typeface="Bahnschrift Condensed" panose="020B0502040204020203" pitchFamily="34" charset="0"/>
              </a:rPr>
              <a:t>SAYOUI.CA</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QU’en pense-tu?"/>
          <p:cNvSpPr txBox="1">
            <a:spLocks noGrp="1"/>
          </p:cNvSpPr>
          <p:nvPr>
            <p:ph type="title"/>
          </p:nvPr>
        </p:nvSpPr>
        <p:spPr>
          <a:xfrm>
            <a:off x="3156152" y="494591"/>
            <a:ext cx="20726402" cy="2940670"/>
          </a:xfrm>
          <a:prstGeom prst="rect">
            <a:avLst/>
          </a:prstGeom>
        </p:spPr>
        <p:txBody>
          <a:bodyPr>
            <a:normAutofit/>
          </a:bodyPr>
          <a:lstStyle/>
          <a:p>
            <a:r>
              <a:rPr lang="en-CA" dirty="0">
                <a:solidFill>
                  <a:srgbClr val="2A2A2A"/>
                </a:solidFill>
              </a:rPr>
              <a:t>QU’EN</a:t>
            </a:r>
            <a:r>
              <a:rPr lang="en-CA" dirty="0"/>
              <a:t> PENSES-TU? </a:t>
            </a:r>
          </a:p>
        </p:txBody>
      </p:sp>
      <p:sp>
        <p:nvSpPr>
          <p:cNvPr id="125" name="Si tu étais enseignant·e, quels sujets voudrais-tu enseigner?…"/>
          <p:cNvSpPr txBox="1">
            <a:spLocks noGrp="1"/>
          </p:cNvSpPr>
          <p:nvPr>
            <p:ph type="body" sz="half" idx="1"/>
          </p:nvPr>
        </p:nvSpPr>
        <p:spPr>
          <a:xfrm>
            <a:off x="948205" y="4045550"/>
            <a:ext cx="11753555" cy="8063372"/>
          </a:xfrm>
          <a:prstGeom prst="rect">
            <a:avLst/>
          </a:prstGeom>
        </p:spPr>
        <p:txBody>
          <a:bodyPr/>
          <a:lstStyle/>
          <a:p>
            <a:pPr marL="1054100" indent="-914400">
              <a:lnSpc>
                <a:spcPct val="90000"/>
              </a:lnSpc>
              <a:buClr>
                <a:srgbClr val="5EA8A4"/>
              </a:buClr>
              <a:buSzPct val="150000"/>
              <a:defRPr sz="5600">
                <a:solidFill>
                  <a:srgbClr val="2A2A2A"/>
                </a:solidFill>
                <a:latin typeface="Calibri"/>
                <a:ea typeface="Calibri"/>
                <a:cs typeface="Calibri"/>
                <a:sym typeface="Calibri"/>
              </a:defRPr>
            </a:pPr>
            <a:r>
              <a:rPr dirty="0"/>
              <a:t>Si </a:t>
            </a:r>
            <a:r>
              <a:rPr dirty="0" err="1"/>
              <a:t>tu</a:t>
            </a:r>
            <a:r>
              <a:rPr dirty="0"/>
              <a:t> </a:t>
            </a:r>
            <a:r>
              <a:rPr dirty="0" err="1"/>
              <a:t>étais</a:t>
            </a:r>
            <a:r>
              <a:rPr dirty="0"/>
              <a:t> </a:t>
            </a:r>
            <a:r>
              <a:rPr dirty="0" err="1"/>
              <a:t>enseignant·e</a:t>
            </a:r>
            <a:r>
              <a:rPr dirty="0"/>
              <a:t>, </a:t>
            </a:r>
            <a:r>
              <a:rPr dirty="0" err="1"/>
              <a:t>quels</a:t>
            </a:r>
            <a:r>
              <a:rPr dirty="0"/>
              <a:t> </a:t>
            </a:r>
            <a:r>
              <a:rPr dirty="0" err="1"/>
              <a:t>sujets</a:t>
            </a:r>
            <a:r>
              <a:rPr dirty="0"/>
              <a:t> </a:t>
            </a:r>
            <a:r>
              <a:rPr dirty="0" err="1"/>
              <a:t>voudrais-tu</a:t>
            </a:r>
            <a:r>
              <a:rPr dirty="0"/>
              <a:t> </a:t>
            </a:r>
            <a:r>
              <a:rPr dirty="0" err="1"/>
              <a:t>enseigner</a:t>
            </a:r>
            <a:r>
              <a:rPr dirty="0"/>
              <a:t>?</a:t>
            </a:r>
          </a:p>
          <a:p>
            <a:pPr marL="1054100" indent="-914400">
              <a:lnSpc>
                <a:spcPct val="90000"/>
              </a:lnSpc>
              <a:spcBef>
                <a:spcPts val="2100"/>
              </a:spcBef>
              <a:buClr>
                <a:srgbClr val="5EA8A4"/>
              </a:buClr>
              <a:buSzPct val="150000"/>
              <a:defRPr sz="5600">
                <a:solidFill>
                  <a:srgbClr val="2A2A2A"/>
                </a:solidFill>
                <a:latin typeface="Calibri"/>
                <a:ea typeface="Calibri"/>
                <a:cs typeface="Calibri"/>
                <a:sym typeface="Calibri"/>
              </a:defRPr>
            </a:pPr>
            <a:r>
              <a:rPr dirty="0" err="1"/>
              <a:t>Où</a:t>
            </a:r>
            <a:r>
              <a:rPr dirty="0"/>
              <a:t> </a:t>
            </a:r>
            <a:r>
              <a:rPr dirty="0" err="1"/>
              <a:t>voudrais-tu</a:t>
            </a:r>
            <a:r>
              <a:rPr dirty="0"/>
              <a:t> </a:t>
            </a:r>
            <a:r>
              <a:rPr dirty="0" err="1"/>
              <a:t>enseigner</a:t>
            </a:r>
            <a:r>
              <a:rPr dirty="0"/>
              <a:t>? </a:t>
            </a:r>
            <a:r>
              <a:rPr dirty="0" err="1"/>
              <a:t>Pourquoi</a:t>
            </a:r>
            <a:r>
              <a:rPr dirty="0"/>
              <a:t>?</a:t>
            </a:r>
          </a:p>
        </p:txBody>
      </p:sp>
      <p:pic>
        <p:nvPicPr>
          <p:cNvPr id="126" name="Screen Shot 2022-03-22 at 3.07.57 PM.png" descr="Screen Shot 2022-03-22 at 3.07.57 PM.png"/>
          <p:cNvPicPr>
            <a:picLocks noChangeAspect="1"/>
          </p:cNvPicPr>
          <p:nvPr/>
        </p:nvPicPr>
        <p:blipFill>
          <a:blip r:embed="rId3"/>
          <a:srcRect l="9216" r="4600"/>
          <a:stretch>
            <a:fillRect/>
          </a:stretch>
        </p:blipFill>
        <p:spPr>
          <a:xfrm>
            <a:off x="11885669" y="3953906"/>
            <a:ext cx="11667132" cy="7415292"/>
          </a:xfrm>
          <a:prstGeom prst="rect">
            <a:avLst/>
          </a:prstGeom>
          <a:ln w="12700">
            <a:miter lim="400000"/>
          </a:ln>
        </p:spPr>
      </p:pic>
      <p:pic>
        <p:nvPicPr>
          <p:cNvPr id="127" name="TURQUOISE BULLE WITH ARROWS v2.pdf" descr="TURQUOISE BULLE WITH ARROWS v2.pdf"/>
          <p:cNvPicPr>
            <a:picLocks noChangeAspect="1"/>
          </p:cNvPicPr>
          <p:nvPr/>
        </p:nvPicPr>
        <p:blipFill>
          <a:blip r:embed="rId4"/>
          <a:stretch>
            <a:fillRect/>
          </a:stretch>
        </p:blipFill>
        <p:spPr>
          <a:xfrm>
            <a:off x="671471" y="494591"/>
            <a:ext cx="2301394" cy="230139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En quoi est-il difficile de devenir ou d’être enseignant·e?…"/>
          <p:cNvSpPr txBox="1">
            <a:spLocks noGrp="1"/>
          </p:cNvSpPr>
          <p:nvPr>
            <p:ph type="body" sz="quarter" idx="1"/>
          </p:nvPr>
        </p:nvSpPr>
        <p:spPr>
          <a:xfrm>
            <a:off x="387537" y="5433265"/>
            <a:ext cx="10819062" cy="5034387"/>
          </a:xfrm>
          <a:prstGeom prst="rect">
            <a:avLst/>
          </a:prstGeom>
        </p:spPr>
        <p:txBody>
          <a:bodyPr/>
          <a:lstStyle/>
          <a:p>
            <a:pPr marL="1054100" indent="-914400">
              <a:lnSpc>
                <a:spcPct val="90000"/>
              </a:lnSpc>
              <a:buClr>
                <a:srgbClr val="5EA8A4"/>
              </a:buClr>
              <a:buSzPct val="150000"/>
              <a:defRPr sz="5600">
                <a:solidFill>
                  <a:srgbClr val="2C2A2A"/>
                </a:solidFill>
                <a:latin typeface="Calibri"/>
                <a:ea typeface="Calibri"/>
                <a:cs typeface="Calibri"/>
                <a:sym typeface="Calibri"/>
              </a:defRPr>
            </a:pPr>
            <a:r>
              <a:t>En quoi est-il difficile de devenir ou d’être enseignant·e? </a:t>
            </a:r>
          </a:p>
          <a:p>
            <a:pPr marL="1054100" indent="-914400">
              <a:lnSpc>
                <a:spcPct val="90000"/>
              </a:lnSpc>
              <a:spcBef>
                <a:spcPts val="2100"/>
              </a:spcBef>
              <a:buClr>
                <a:srgbClr val="5EA8A4"/>
              </a:buClr>
              <a:buSzPct val="150000"/>
              <a:defRPr sz="5600">
                <a:solidFill>
                  <a:srgbClr val="2C2A2A"/>
                </a:solidFill>
                <a:latin typeface="Calibri"/>
                <a:ea typeface="Calibri"/>
                <a:cs typeface="Calibri"/>
                <a:sym typeface="Calibri"/>
              </a:defRPr>
            </a:pPr>
            <a:r>
              <a:t>En quoi est-il facile de devenir ou d’être enseignant·e? </a:t>
            </a:r>
          </a:p>
        </p:txBody>
      </p:sp>
      <p:pic>
        <p:nvPicPr>
          <p:cNvPr id="133" name="Screen Shot 2022-03-22 at 3.14.42 PM.png" descr="Screen Shot 2022-03-22 at 3.14.42 PM.png"/>
          <p:cNvPicPr>
            <a:picLocks noChangeAspect="1"/>
          </p:cNvPicPr>
          <p:nvPr/>
        </p:nvPicPr>
        <p:blipFill>
          <a:blip r:embed="rId3"/>
          <a:srcRect l="10820" t="616" r="27371" b="616"/>
          <a:stretch>
            <a:fillRect/>
          </a:stretch>
        </p:blipFill>
        <p:spPr>
          <a:xfrm>
            <a:off x="11422791" y="4863884"/>
            <a:ext cx="12514285" cy="6694494"/>
          </a:xfrm>
          <a:prstGeom prst="rect">
            <a:avLst/>
          </a:prstGeom>
          <a:ln w="12700">
            <a:miter lim="400000"/>
          </a:ln>
        </p:spPr>
      </p:pic>
      <p:sp>
        <p:nvSpPr>
          <p:cNvPr id="3" name="QU’en pense-tu?">
            <a:extLst>
              <a:ext uri="{FF2B5EF4-FFF2-40B4-BE49-F238E27FC236}">
                <a16:creationId xmlns:a16="http://schemas.microsoft.com/office/drawing/2014/main" id="{CA98B87A-BA15-E4E0-0A4F-AD13A23976F7}"/>
              </a:ext>
            </a:extLst>
          </p:cNvPr>
          <p:cNvSpPr txBox="1">
            <a:spLocks/>
          </p:cNvSpPr>
          <p:nvPr/>
        </p:nvSpPr>
        <p:spPr>
          <a:xfrm>
            <a:off x="2787836" y="307678"/>
            <a:ext cx="21596163" cy="2940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nchor="ctr">
            <a:noAutofit/>
          </a:bodyPr>
          <a:lstStyle>
            <a:lvl1pPr marL="0" marR="0" indent="0" algn="l" defTabSz="2438400" latinLnBrk="0">
              <a:lnSpc>
                <a:spcPct val="100000"/>
              </a:lnSpc>
              <a:spcBef>
                <a:spcPts val="0"/>
              </a:spcBef>
              <a:spcAft>
                <a:spcPts val="0"/>
              </a:spcAft>
              <a:buClrTx/>
              <a:buSzTx/>
              <a:buFontTx/>
              <a:buNone/>
              <a:tabLst/>
              <a:defRPr sz="13200" b="1" i="0" u="none" strike="noStrike" cap="none" spc="0" baseline="0">
                <a:solidFill>
                  <a:srgbClr val="6FA6A3"/>
                </a:solidFill>
                <a:uFillTx/>
                <a:latin typeface="Bahnschrift Condensed" panose="020B0502040204020203" pitchFamily="34" charset="0"/>
                <a:ea typeface="Bahnschrift Condensed" panose="020B0502040204020203" pitchFamily="34" charset="0"/>
                <a:cs typeface="Bahnschrift Condensed" panose="020B0502040204020203" pitchFamily="34" charset="0"/>
                <a:sym typeface="BebasNeue"/>
              </a:defRPr>
            </a:lvl1pPr>
            <a:lvl2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2pPr>
            <a:lvl3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3pPr>
            <a:lvl4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4pPr>
            <a:lvl5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5pPr>
            <a:lvl6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6pPr>
            <a:lvl7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7pPr>
            <a:lvl8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8pPr>
            <a:lvl9pPr marL="0" marR="0" indent="0" algn="l" defTabSz="2438400" latinLnBrk="0">
              <a:lnSpc>
                <a:spcPct val="90000"/>
              </a:lnSpc>
              <a:spcBef>
                <a:spcPts val="0"/>
              </a:spcBef>
              <a:spcAft>
                <a:spcPts val="0"/>
              </a:spcAft>
              <a:buClrTx/>
              <a:buSzTx/>
              <a:buFontTx/>
              <a:buNone/>
              <a:tabLst/>
              <a:defRPr sz="8800" b="1" i="0" u="none" strike="noStrike" cap="none" spc="0" baseline="0">
                <a:solidFill>
                  <a:srgbClr val="5C9F57"/>
                </a:solidFill>
                <a:uFillTx/>
                <a:latin typeface="Calibri"/>
                <a:ea typeface="Calibri"/>
                <a:cs typeface="Calibri"/>
                <a:sym typeface="Calibri"/>
              </a:defRPr>
            </a:lvl9pPr>
          </a:lstStyle>
          <a:p>
            <a:pPr hangingPunct="1"/>
            <a:r>
              <a:rPr lang="en-CA" sz="11500" dirty="0">
                <a:solidFill>
                  <a:srgbClr val="2A2A2A"/>
                </a:solidFill>
              </a:rPr>
              <a:t>D</a:t>
            </a:r>
            <a:r>
              <a:rPr lang="fr-FR" sz="11500" dirty="0">
                <a:solidFill>
                  <a:srgbClr val="2A2A2A"/>
                </a:solidFill>
              </a:rPr>
              <a:t>ÉBAT OU DISCUSSION</a:t>
            </a:r>
            <a:r>
              <a:rPr lang="en-CA" sz="11500" dirty="0"/>
              <a:t> - QU</a:t>
            </a:r>
            <a:r>
              <a:rPr lang="fr-FR" sz="11500" dirty="0"/>
              <a:t>’EN </a:t>
            </a:r>
            <a:r>
              <a:rPr lang="en-CA" sz="11500" dirty="0"/>
              <a:t>PENSES-TU?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Google Shape;162;p25"/>
          <p:cNvSpPr txBox="1">
            <a:spLocks noGrp="1"/>
          </p:cNvSpPr>
          <p:nvPr>
            <p:ph type="title"/>
          </p:nvPr>
        </p:nvSpPr>
        <p:spPr>
          <a:xfrm>
            <a:off x="2897066" y="338448"/>
            <a:ext cx="21347220" cy="3093455"/>
          </a:xfrm>
          <a:prstGeom prst="rect">
            <a:avLst/>
          </a:prstGeom>
        </p:spPr>
        <p:txBody>
          <a:bodyPr lIns="91399" tIns="91399" rIns="91399" bIns="91399"/>
          <a:lstStyle/>
          <a:p>
            <a:r>
              <a:rPr lang="en-CA" dirty="0">
                <a:solidFill>
                  <a:srgbClr val="2A2A2A"/>
                </a:solidFill>
              </a:rPr>
              <a:t>EXPLORATION</a:t>
            </a:r>
            <a:r>
              <a:rPr lang="en-CA" dirty="0"/>
              <a:t> DE SAYOUI.CA</a:t>
            </a:r>
          </a:p>
        </p:txBody>
      </p:sp>
      <p:pic>
        <p:nvPicPr>
          <p:cNvPr id="138" name="Google Shape;164;p25" descr="Google Shape;164;p25">
            <a:hlinkClick r:id="rId3"/>
          </p:cNvPr>
          <p:cNvPicPr>
            <a:picLocks noChangeAspect="1"/>
          </p:cNvPicPr>
          <p:nvPr/>
        </p:nvPicPr>
        <p:blipFill>
          <a:blip r:embed="rId4"/>
          <a:stretch>
            <a:fillRect/>
          </a:stretch>
        </p:blipFill>
        <p:spPr>
          <a:xfrm>
            <a:off x="3766742" y="3486658"/>
            <a:ext cx="16850516" cy="887628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oogle Shape;172;p26"/>
          <p:cNvSpPr txBox="1">
            <a:spLocks noGrp="1"/>
          </p:cNvSpPr>
          <p:nvPr>
            <p:ph type="title"/>
          </p:nvPr>
        </p:nvSpPr>
        <p:spPr>
          <a:xfrm>
            <a:off x="2897066" y="-279806"/>
            <a:ext cx="21281248" cy="4372296"/>
          </a:xfrm>
          <a:prstGeom prst="rect">
            <a:avLst/>
          </a:prstGeom>
        </p:spPr>
        <p:txBody>
          <a:bodyPr lIns="91399" tIns="91399" rIns="91399" bIns="91399"/>
          <a:lstStyle/>
          <a:p>
            <a:pPr>
              <a:lnSpc>
                <a:spcPct val="70000"/>
              </a:lnSpc>
              <a:spcBef>
                <a:spcPts val="2900"/>
              </a:spcBef>
            </a:pPr>
            <a:r>
              <a:rPr lang="fr-FR" dirty="0">
                <a:solidFill>
                  <a:srgbClr val="2A2A2A"/>
                </a:solidFill>
              </a:rPr>
              <a:t>EXPLORATION</a:t>
            </a:r>
            <a:r>
              <a:rPr lang="fr-FR" dirty="0"/>
              <a:t> DE SAYOUI.CA : </a:t>
            </a:r>
            <a:br>
              <a:rPr lang="fr-FR" dirty="0"/>
            </a:br>
            <a:r>
              <a:rPr lang="fr-FR" sz="8900" dirty="0"/>
              <a:t>CHASSE AUX RENSEIGNEMENTS</a:t>
            </a:r>
          </a:p>
        </p:txBody>
      </p:sp>
      <p:sp>
        <p:nvSpPr>
          <p:cNvPr id="143" name="Nomme trois universités qui offrent des programmes de FLS pour les enseignant·e·s.…"/>
          <p:cNvSpPr txBox="1"/>
          <p:nvPr/>
        </p:nvSpPr>
        <p:spPr>
          <a:xfrm>
            <a:off x="942042" y="3662360"/>
            <a:ext cx="19430702" cy="879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normAutofit/>
          </a:bodyPr>
          <a:lstStyle/>
          <a:p>
            <a:pPr marL="1011936" indent="-877823" algn="l" defTabSz="2340863">
              <a:buClr>
                <a:srgbClr val="5EA8A4"/>
              </a:buClr>
              <a:buSzPct val="150000"/>
              <a:buFont typeface="Arial"/>
              <a:buChar char="‣"/>
              <a:defRPr sz="5376">
                <a:solidFill>
                  <a:srgbClr val="2B2A2A"/>
                </a:solidFill>
                <a:latin typeface="Calibri"/>
                <a:ea typeface="Calibri"/>
                <a:cs typeface="Calibri"/>
                <a:sym typeface="Calibri"/>
              </a:defRPr>
            </a:pPr>
            <a:r>
              <a:t>Nomme trois universités qui offrent des programmes de FLS pour les enseignant·e·s.</a:t>
            </a:r>
          </a:p>
          <a:p>
            <a:pPr marL="1011936" indent="-877823" algn="l" defTabSz="2340863">
              <a:spcBef>
                <a:spcPts val="2000"/>
              </a:spcBef>
              <a:buClr>
                <a:srgbClr val="5EA8A4"/>
              </a:buClr>
              <a:buSzPct val="150000"/>
              <a:buFont typeface="Arial"/>
              <a:buChar char="‣"/>
              <a:defRPr sz="5376">
                <a:solidFill>
                  <a:srgbClr val="2B2A2A"/>
                </a:solidFill>
                <a:latin typeface="Calibri"/>
                <a:ea typeface="Calibri"/>
                <a:cs typeface="Calibri"/>
                <a:sym typeface="Calibri"/>
              </a:defRPr>
            </a:pPr>
            <a:r>
              <a:t>Identifie deux nouveaux mots/expressions dans le glossaire du site.</a:t>
            </a:r>
          </a:p>
          <a:p>
            <a:pPr marL="1011936" indent="-877823" algn="l" defTabSz="2340863">
              <a:spcBef>
                <a:spcPts val="2000"/>
              </a:spcBef>
              <a:buClr>
                <a:srgbClr val="5EA8A4"/>
              </a:buClr>
              <a:buSzPct val="150000"/>
              <a:buFont typeface="Arial"/>
              <a:buChar char="‣"/>
              <a:defRPr sz="5376">
                <a:solidFill>
                  <a:srgbClr val="2B2A2A"/>
                </a:solidFill>
                <a:latin typeface="Calibri"/>
                <a:ea typeface="Calibri"/>
                <a:cs typeface="Calibri"/>
                <a:sym typeface="Calibri"/>
              </a:defRPr>
            </a:pPr>
            <a:r>
              <a:t>Identifie l’avantage de devenir enseignant·e de FLS le plus important pour toi. Pourquoi est-il le plus important? </a:t>
            </a:r>
          </a:p>
          <a:p>
            <a:pPr marL="1011936" indent="-877823" algn="l" defTabSz="2340863">
              <a:spcBef>
                <a:spcPts val="2000"/>
              </a:spcBef>
              <a:buClr>
                <a:srgbClr val="5EA8A4"/>
              </a:buClr>
              <a:buSzPct val="150000"/>
              <a:buFont typeface="Arial"/>
              <a:buChar char="‣"/>
              <a:defRPr sz="5376">
                <a:solidFill>
                  <a:srgbClr val="2B2A2A"/>
                </a:solidFill>
                <a:latin typeface="Calibri"/>
                <a:ea typeface="Calibri"/>
                <a:cs typeface="Calibri"/>
                <a:sym typeface="Calibri"/>
              </a:defRPr>
            </a:pPr>
            <a:r>
              <a:t>Trouve deux organismes ou ressources qui peuvent t’aider à améliorer ton français</a:t>
            </a:r>
          </a:p>
          <a:p>
            <a:pPr marL="1011936" indent="-877823" algn="l" defTabSz="2340863">
              <a:spcBef>
                <a:spcPts val="2000"/>
              </a:spcBef>
              <a:buClr>
                <a:srgbClr val="5EA8A4"/>
              </a:buClr>
              <a:buSzPct val="150000"/>
              <a:buFont typeface="Arial"/>
              <a:buChar char="‣"/>
              <a:defRPr sz="5376">
                <a:solidFill>
                  <a:srgbClr val="2B2A2A"/>
                </a:solidFill>
                <a:latin typeface="Calibri"/>
                <a:ea typeface="Calibri"/>
                <a:cs typeface="Calibri"/>
                <a:sym typeface="Calibri"/>
              </a:defRPr>
            </a:pPr>
            <a:r>
              <a:t>Nomme la section du site qui comprend la section </a:t>
            </a:r>
            <a:r>
              <a:rPr i="1"/>
              <a:t>French Street</a:t>
            </a:r>
            <a:r>
              <a:t>.</a:t>
            </a: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270</TotalTime>
  <Words>4448</Words>
  <Application>Microsoft Office PowerPoint</Application>
  <PresentationFormat>Custom</PresentationFormat>
  <Paragraphs>327</Paragraphs>
  <Slides>40</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Bahnschrift Condensed</vt:lpstr>
      <vt:lpstr>Calibri</vt:lpstr>
      <vt:lpstr>Canela Bold</vt:lpstr>
      <vt:lpstr>Canela Text Regular</vt:lpstr>
      <vt:lpstr>Gill Sans</vt:lpstr>
      <vt:lpstr>Graphik</vt:lpstr>
      <vt:lpstr>Graphik Medium</vt:lpstr>
      <vt:lpstr>Graphik Semibold</vt:lpstr>
      <vt:lpstr>Helvetica</vt:lpstr>
      <vt:lpstr>Helvetica Neue</vt:lpstr>
      <vt:lpstr>23_ClassicWhite</vt:lpstr>
      <vt:lpstr>PowerPoint Presentation</vt:lpstr>
      <vt:lpstr>PowerPoint Presentation</vt:lpstr>
      <vt:lpstr>PowerPoint Presentation</vt:lpstr>
      <vt:lpstr>PowerPoint Presentation</vt:lpstr>
      <vt:lpstr>OBJECTIFS DIAPOS COULEUR TURQUOISE</vt:lpstr>
      <vt:lpstr>QU’EN PENSES-TU? </vt:lpstr>
      <vt:lpstr>PowerPoint Presentation</vt:lpstr>
      <vt:lpstr>EXPLORATION DE SAYOUI.CA</vt:lpstr>
      <vt:lpstr>EXPLORATION DE SAYOUI.CA :  CHASSE AUX RENSEIGNEMENTS</vt:lpstr>
      <vt:lpstr>FAISONS LE QUIZ</vt:lpstr>
      <vt:lpstr>APRÈS LE QUIZ</vt:lpstr>
      <vt:lpstr>OBJECTIFS DIAPOS COULEUR ORANGE</vt:lpstr>
      <vt:lpstr>ANALYSE DES DONNÉES</vt:lpstr>
      <vt:lpstr>ANALYSE DES DONNÉES</vt:lpstr>
      <vt:lpstr>TABLEAU : TAUX DE CHÔMAGE DES ENSEIGNANT·E·S…</vt:lpstr>
      <vt:lpstr>PowerPoint Presentation</vt:lpstr>
      <vt:lpstr>TABLEAU : SITUATION DE L’EMPLOI DES ENSEIGNANT·E·S…</vt:lpstr>
      <vt:lpstr>PowerPoint Presentation</vt:lpstr>
      <vt:lpstr>PowerPoint Presentation</vt:lpstr>
      <vt:lpstr>PowerPoint Presentation</vt:lpstr>
      <vt:lpstr>TABLEAU : TYPES DE CONTRATS…</vt:lpstr>
      <vt:lpstr>PowerPoint Presentation</vt:lpstr>
      <vt:lpstr>OBJECTIFS POUR LES DIAPOS DE COULEUR VERT</vt:lpstr>
      <vt:lpstr>DES RESSOURCES… FRENCHSTREET.CA</vt:lpstr>
      <vt:lpstr>QUESTION DE PROJET D’ENQUÊTE </vt:lpstr>
      <vt:lpstr>ET TOI, DANS TON APPRENTISSAGE…</vt:lpstr>
      <vt:lpstr>PowerPoint Presentation</vt:lpstr>
      <vt:lpstr>DISCUSSION À LA SUITE DE L’ÉCOUTE </vt:lpstr>
      <vt:lpstr>JE STRESSE OU NON?</vt:lpstr>
      <vt:lpstr>UN BON PROFESSEUR… C’EST QUOI?</vt:lpstr>
      <vt:lpstr>PowerPoint Presentation</vt:lpstr>
      <vt:lpstr>QUESTIONS À EXPLORER</vt:lpstr>
      <vt:lpstr>TON OPINION; PRÉPARE TON ARGUMENT</vt:lpstr>
      <vt:lpstr>L’ENSEIGNEMENT N’EST PAS POUR MOI…</vt:lpstr>
      <vt:lpstr>DES HISTOIRES, DES TÉMOIGNAGES</vt:lpstr>
      <vt:lpstr>EN ÉCOUTANT...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Wayne Young</cp:lastModifiedBy>
  <cp:revision>5</cp:revision>
  <dcterms:modified xsi:type="dcterms:W3CDTF">2022-08-10T19:33:35Z</dcterms:modified>
</cp:coreProperties>
</file>